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10287000" cx="18288000"/>
  <p:notesSz cx="10287000" cy="18288000"/>
  <p:embeddedFontLst>
    <p:embeddedFont>
      <p:font typeface="Noto Sans Medium"/>
      <p:regular r:id="rId74"/>
      <p:bold r:id="rId75"/>
      <p:italic r:id="rId76"/>
      <p:boldItalic r:id="rId77"/>
    </p:embeddedFont>
    <p:embeddedFont>
      <p:font typeface="Noto Sans"/>
      <p:regular r:id="rId78"/>
      <p:bold r:id="rId79"/>
      <p:italic r:id="rId80"/>
      <p:boldItalic r:id="rId81"/>
    </p:embeddedFont>
    <p:embeddedFont>
      <p:font typeface="Open Sans ExtraBold"/>
      <p:bold r:id="rId82"/>
      <p:boldItalic r:id="rId83"/>
    </p:embeddedFont>
    <p:embeddedFont>
      <p:font typeface="Nanum Gothic"/>
      <p:regular r:id="rId84"/>
      <p:bold r:id="rId85"/>
    </p:embeddedFont>
    <p:embeddedFont>
      <p:font typeface="Open Sans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90" roundtripDataSignature="AMtx7mgQjqkLIZeIyZhEdHynfffumbPi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NanumGothic-regular.fntdata"/><Relationship Id="rId83" Type="http://schemas.openxmlformats.org/officeDocument/2006/relationships/font" Target="fonts/OpenSansExtraBold-boldItalic.fntdata"/><Relationship Id="rId42" Type="http://schemas.openxmlformats.org/officeDocument/2006/relationships/slide" Target="slides/slide37.xml"/><Relationship Id="rId86" Type="http://schemas.openxmlformats.org/officeDocument/2006/relationships/font" Target="fonts/OpenSans-regular.fntdata"/><Relationship Id="rId41" Type="http://schemas.openxmlformats.org/officeDocument/2006/relationships/slide" Target="slides/slide36.xml"/><Relationship Id="rId85" Type="http://schemas.openxmlformats.org/officeDocument/2006/relationships/font" Target="fonts/NanumGothic-bold.fntdata"/><Relationship Id="rId44" Type="http://schemas.openxmlformats.org/officeDocument/2006/relationships/slide" Target="slides/slide39.xml"/><Relationship Id="rId88" Type="http://schemas.openxmlformats.org/officeDocument/2006/relationships/font" Target="fonts/OpenSans-italic.fntdata"/><Relationship Id="rId43" Type="http://schemas.openxmlformats.org/officeDocument/2006/relationships/slide" Target="slides/slide38.xml"/><Relationship Id="rId87" Type="http://schemas.openxmlformats.org/officeDocument/2006/relationships/font" Target="fonts/OpenSans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OpenSans-boldItalic.fntdata"/><Relationship Id="rId80" Type="http://schemas.openxmlformats.org/officeDocument/2006/relationships/font" Target="fonts/NotoSans-italic.fntdata"/><Relationship Id="rId82" Type="http://schemas.openxmlformats.org/officeDocument/2006/relationships/font" Target="fonts/OpenSansExtraBold-bold.fntdata"/><Relationship Id="rId81" Type="http://schemas.openxmlformats.org/officeDocument/2006/relationships/font" Target="fonts/Noto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NotoSansMedium-bold.fntdata"/><Relationship Id="rId30" Type="http://schemas.openxmlformats.org/officeDocument/2006/relationships/slide" Target="slides/slide25.xml"/><Relationship Id="rId74" Type="http://schemas.openxmlformats.org/officeDocument/2006/relationships/font" Target="fonts/NotoSansMedium-regular.fntdata"/><Relationship Id="rId33" Type="http://schemas.openxmlformats.org/officeDocument/2006/relationships/slide" Target="slides/slide28.xml"/><Relationship Id="rId77" Type="http://schemas.openxmlformats.org/officeDocument/2006/relationships/font" Target="fonts/NotoSansMedium-boldItalic.fntdata"/><Relationship Id="rId32" Type="http://schemas.openxmlformats.org/officeDocument/2006/relationships/slide" Target="slides/slide27.xml"/><Relationship Id="rId76" Type="http://schemas.openxmlformats.org/officeDocument/2006/relationships/font" Target="fonts/NotoSansMedium-italic.fntdata"/><Relationship Id="rId35" Type="http://schemas.openxmlformats.org/officeDocument/2006/relationships/slide" Target="slides/slide30.xml"/><Relationship Id="rId79" Type="http://schemas.openxmlformats.org/officeDocument/2006/relationships/font" Target="fonts/NotoSans-bold.fntdata"/><Relationship Id="rId34" Type="http://schemas.openxmlformats.org/officeDocument/2006/relationships/slide" Target="slides/slide29.xml"/><Relationship Id="rId78" Type="http://schemas.openxmlformats.org/officeDocument/2006/relationships/font" Target="fonts/NotoSans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customschemas.google.com/relationships/presentationmetadata" Target="meta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eowiki.tistory.com/2400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onga.com/news/Inter/article/all/20180916/92027535/1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c8bd832fc_3_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origin데이터와 비교했을때, </a:t>
            </a:r>
            <a:r>
              <a:rPr lang="en-U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squareMeter, floors, citycode, made, basement, attic, garage의 max값이 너무 높다 -&gt; 이상치가 있다고 예측</a:t>
            </a:r>
            <a:endParaRPr sz="1000"/>
          </a:p>
        </p:txBody>
      </p:sp>
      <p:sp>
        <p:nvSpPr>
          <p:cNvPr id="190" name="Google Shape;190;g20c8bd832fc_3_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c8bd832fc_0_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 데이터 셋에서는 citycode, basement, attic 만 해당됨 </a:t>
            </a:r>
            <a:endParaRPr sz="1000"/>
          </a:p>
        </p:txBody>
      </p:sp>
      <p:sp>
        <p:nvSpPr>
          <p:cNvPr id="205" name="Google Shape;205;g20c8bd832fc_0_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35bd0e5b_6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원본 파일에서는 bmi에 결측치 확인됨 </a:t>
            </a:r>
            <a:endParaRPr/>
          </a:p>
        </p:txBody>
      </p:sp>
      <p:sp>
        <p:nvSpPr>
          <p:cNvPr id="216" name="Google Shape;216;g20f35bd0e5b_6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c8bd832fc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마찬가지로 열에 대한 설명이 필요함</a:t>
            </a:r>
            <a:endParaRPr/>
          </a:p>
        </p:txBody>
      </p:sp>
      <p:sp>
        <p:nvSpPr>
          <p:cNvPr id="228" name="Google Shape;228;g20c8bd832fc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c8bd832fc_3_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0c8bd832fc_3_6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분포 확인시 가격대의 분포가 다양함을 알 수 있다. 집값 100만이상이 80%이상을 차지함.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258517f95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f258517f95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c8bd832fc_0_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0c8bd832fc_0_3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915b2b31f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이상치 처리후, scatter plot에서 선형 관계를 확인할 수 있다 -&gt; 이진형 변수에 따라서 변경</a:t>
            </a:r>
            <a:endParaRPr/>
          </a:p>
        </p:txBody>
      </p:sp>
      <p:sp>
        <p:nvSpPr>
          <p:cNvPr id="320" name="Google Shape;320;g20915b2b31f_1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5자리로 변경 후  3,4 자리 인 경우 앞 에 0을 붙혀준다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프랑스 파리 구별 아파트 가격 (제곱미터당)</a:t>
            </a:r>
            <a:endParaRPr b="1" sz="10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2"/>
              </a:rPr>
              <a:t>https://geowiki.tistory.com/2400</a:t>
            </a:r>
            <a:endParaRPr/>
          </a:p>
        </p:txBody>
      </p:sp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0e6833b245_0_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이러한 생각을 하였다</a:t>
            </a:r>
            <a:endParaRPr/>
          </a:p>
        </p:txBody>
      </p:sp>
      <p:sp>
        <p:nvSpPr>
          <p:cNvPr id="355" name="Google Shape;355;g20e6833b245_0_5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0e67b62acb_0_7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0e67b62acb_0_7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e67b62acb_0_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0e67b62acb_0_4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0c8bd832fc_0_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0c8bd832fc_0_5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e6833b245_0_7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0e6833b245_0_7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0e22973a48_1_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0e22973a48_1_2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258517f95_2_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121"/>
                </a:solidFill>
                <a:highlight>
                  <a:srgbClr val="F7F7F7"/>
                </a:highlight>
              </a:rPr>
              <a:t>1위 LGBMRegressor, 2위 </a:t>
            </a:r>
            <a:r>
              <a:rPr lang="en-US" sz="1050">
                <a:solidFill>
                  <a:srgbClr val="212121"/>
                </a:solidFill>
                <a:highlight>
                  <a:srgbClr val="FFFFFF"/>
                </a:highlight>
              </a:rPr>
              <a:t>XGBRegressor</a:t>
            </a:r>
            <a:r>
              <a:rPr lang="en-US"/>
              <a:t>가 가장 좋은 성능을 보임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12121"/>
                </a:solidFill>
                <a:highlight>
                  <a:srgbClr val="F7F7F7"/>
                </a:highlight>
              </a:rPr>
              <a:t>1위 LGBMRegressor 파라미터 튜닝 결과, </a:t>
            </a:r>
            <a:r>
              <a:rPr lang="en-US" sz="1050">
                <a:solidFill>
                  <a:srgbClr val="212121"/>
                </a:solidFill>
                <a:highlight>
                  <a:srgbClr val="FFFFFF"/>
                </a:highlight>
              </a:rPr>
              <a:t>XGBRegressor</a:t>
            </a:r>
            <a:r>
              <a:rPr lang="en-US">
                <a:solidFill>
                  <a:schemeClr val="dk1"/>
                </a:solidFill>
              </a:rPr>
              <a:t>보다 낮게 나왔으므로 </a:t>
            </a:r>
            <a:r>
              <a:rPr lang="en-US" sz="1050">
                <a:solidFill>
                  <a:srgbClr val="212121"/>
                </a:solidFill>
                <a:highlight>
                  <a:srgbClr val="FFFFFF"/>
                </a:highlight>
              </a:rPr>
              <a:t>XGBRegressor</a:t>
            </a:r>
            <a:r>
              <a:rPr lang="en-US">
                <a:solidFill>
                  <a:schemeClr val="dk1"/>
                </a:solidFill>
              </a:rPr>
              <a:t>모델 선정</a:t>
            </a:r>
            <a:endParaRPr/>
          </a:p>
        </p:txBody>
      </p:sp>
      <p:sp>
        <p:nvSpPr>
          <p:cNvPr id="411" name="Google Shape;411;g1f258517f95_2_2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e22973a48_1_1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0e22973a48_1_1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0e22973a48_1_9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0e22973a48_1_9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0e22973a48_1_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0e22973a48_1_6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0e67b62acb_0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높은 점수를 받은 코드를 참고하여 수정하였습니다 . </a:t>
            </a:r>
            <a:r>
              <a:rPr b="1" lang="en-US" sz="10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연도와 연도의 count를 합쳐 다시 made로 받음</a:t>
            </a:r>
            <a:endParaRPr b="1" sz="10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파리도 집값 폭등 골치… 규제 풀어 공급 늘린다</a:t>
            </a:r>
            <a:endParaRPr b="1" sz="10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2"/>
              </a:rPr>
              <a:t>https://www.donga.com/news/Inter/article/all/20180916/92027535/1</a:t>
            </a:r>
            <a:endParaRPr b="1" sz="10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g20e67b62acb_0_3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0e67b62acb_0_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0e67b62acb_0_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0e67b62acb_0_5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0e67b62acb_0_5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0e6833b245_0_1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0e6833b245_0_1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c8bd832fc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0c8bd832fc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0c8bd832fc_2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0c8bd832fc_2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0c8bd832fc_2_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min, max, mean에 결측치가 있다고 확인되나 해당 부분들은 문자형으로 이루어져 있는 부분으로 실제로는 결측치가 없다. </a:t>
            </a:r>
            <a:endParaRPr/>
          </a:p>
        </p:txBody>
      </p:sp>
      <p:sp>
        <p:nvSpPr>
          <p:cNvPr id="526" name="Google Shape;526;g20c8bd832fc_2_1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0c8bd832fc_2_3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테스트 파일도 동일</a:t>
            </a:r>
            <a:endParaRPr/>
          </a:p>
        </p:txBody>
      </p:sp>
      <p:sp>
        <p:nvSpPr>
          <p:cNvPr id="544" name="Google Shape;544;g20c8bd832fc_2_3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0c8bd832fc_2_5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원본 파일에서는 bmi에 결측치 확인됨 </a:t>
            </a:r>
            <a:endParaRPr/>
          </a:p>
        </p:txBody>
      </p:sp>
      <p:sp>
        <p:nvSpPr>
          <p:cNvPr id="561" name="Google Shape;561;g20c8bd832fc_2_5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0f35bd0e5b_5_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원본 파일에서는 bmi에 결측치 확인됨 </a:t>
            </a:r>
            <a:endParaRPr/>
          </a:p>
        </p:txBody>
      </p:sp>
      <p:sp>
        <p:nvSpPr>
          <p:cNvPr id="579" name="Google Shape;579;g20f35bd0e5b_5_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0c8bd832fc_2_7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0c8bd832fc_2_7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0c8bd832fc_2_10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Displot 그래프를 그려보면 age 확인 시 20대에서 60대가 대부분 분포하며. 한쪽으로 크게 치우치지 않게 보임.  -&gt; 정규분포 형태이다.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avg_glucose_level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은 균등하게 분포되어 있지 않다. 대부분의 관측치는 평균 포도당 수준이 60-120이지만, 그 중 120-250인 관측치는 거의 없다.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마찬가지로 bmi는 균등하게 분포되어 있지 않다; 대부분의 관측치는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bmi가 25-35이지만, 50-80인 관측치는 거의 없다.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—--------------------------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다만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u="sng">
                <a:solidFill>
                  <a:schemeClr val="dk1"/>
                </a:solidFill>
              </a:rPr>
              <a:t>Boxplot으로 확인 시 관측치가 거의 없는 부분을 이상치로 보는데 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avg_glucose_level(평균 당 수치)는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Bmi에는 40이상의 높은 수치가 있는데, 이는 40이상의 수치를 가진 사람들이 높은 비만 위험을 짊어질 수 있다는 것을 의미하므로 </a:t>
            </a:r>
            <a:r>
              <a:rPr b="1" lang="en-US" u="sng">
                <a:solidFill>
                  <a:schemeClr val="dk1"/>
                </a:solidFill>
              </a:rPr>
              <a:t>이상치로 보기에는 힘들다!!!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( 뒤의 표 참고 )</a:t>
            </a:r>
            <a:endParaRPr/>
          </a:p>
        </p:txBody>
      </p:sp>
      <p:sp>
        <p:nvSpPr>
          <p:cNvPr id="624" name="Google Shape;624;g20c8bd832fc_2_10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0c8bd832fc_2_1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그림에 대한 </a:t>
            </a:r>
            <a:endParaRPr/>
          </a:p>
        </p:txBody>
      </p:sp>
      <p:sp>
        <p:nvSpPr>
          <p:cNvPr id="641" name="Google Shape;641;g20c8bd832fc_2_12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0c8bd832fc_2_1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0c8bd832fc_2_13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0c8bd832fc_2_39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20c8bd832fc_2_39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0c8bd832fc_2_1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20c8bd832fc_2_1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c8bd832fc_2_1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0c8bd832fc_2_14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0c8bd832fc_2_15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0c8bd832fc_2_15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0c8bd832fc_2_1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0c8bd832fc_2_16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0c8bd832fc_2_17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20c8bd832fc_2_17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0c8bd832fc_2_18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0c8bd832fc_2_18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0c8bd832fc_2_1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20c8bd832fc_2_18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0c8bd832fc_2_19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bmi 부분은 제외</a:t>
            </a:r>
            <a:endParaRPr/>
          </a:p>
        </p:txBody>
      </p:sp>
      <p:sp>
        <p:nvSpPr>
          <p:cNvPr id="738" name="Google Shape;738;g20c8bd832fc_2_19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0c8bd832fc_2_2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20c8bd832fc_2_2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0c8bd832fc_2_2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20c8bd832fc_2_2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0c8bd832fc_2_2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20c8bd832fc_2_23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0c8bd832fc_2_2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20c8bd832fc_2_2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915b2b31f_1_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0915b2b31f_1_2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0c8bd832fc_2_2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 인코딩 </a:t>
            </a:r>
            <a:endParaRPr/>
          </a:p>
        </p:txBody>
      </p:sp>
      <p:sp>
        <p:nvSpPr>
          <p:cNvPr id="808" name="Google Shape;808;g20c8bd832fc_2_26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0c8bd832fc_2_27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20c8bd832fc_2_27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0c8bd832fc_2_28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20c8bd832fc_2_28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0c8bd832fc_2_29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20c8bd832fc_2_29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0e22973a48_1_8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20e22973a48_1_8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0c8bd832fc_2_3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20c8bd832fc_2_3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0f6cec3afe_1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20f6cec3afe_1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6503abb17_1_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b6503abb17_1_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c8bd832fc_0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결측치 없음</a:t>
            </a:r>
            <a:endParaRPr/>
          </a:p>
        </p:txBody>
      </p:sp>
      <p:sp>
        <p:nvSpPr>
          <p:cNvPr id="182" name="Google Shape;182;g20c8bd832fc_0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10" Type="http://schemas.openxmlformats.org/officeDocument/2006/relationships/image" Target="../media/image21.png"/><Relationship Id="rId9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47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2" Type="http://schemas.openxmlformats.org/officeDocument/2006/relationships/image" Target="../media/image18.png"/><Relationship Id="rId9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70.png"/><Relationship Id="rId7" Type="http://schemas.openxmlformats.org/officeDocument/2006/relationships/image" Target="../media/image92.png"/><Relationship Id="rId8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54.png"/><Relationship Id="rId11" Type="http://schemas.openxmlformats.org/officeDocument/2006/relationships/image" Target="../media/image51.png"/><Relationship Id="rId10" Type="http://schemas.openxmlformats.org/officeDocument/2006/relationships/image" Target="../media/image60.png"/><Relationship Id="rId12" Type="http://schemas.openxmlformats.org/officeDocument/2006/relationships/image" Target="../media/image22.png"/><Relationship Id="rId9" Type="http://schemas.openxmlformats.org/officeDocument/2006/relationships/image" Target="../media/image52.png"/><Relationship Id="rId5" Type="http://schemas.openxmlformats.org/officeDocument/2006/relationships/image" Target="../media/image58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59.png"/><Relationship Id="rId5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7.png"/><Relationship Id="rId4" Type="http://schemas.openxmlformats.org/officeDocument/2006/relationships/image" Target="../media/image21.png"/><Relationship Id="rId5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Relationship Id="rId4" Type="http://schemas.openxmlformats.org/officeDocument/2006/relationships/image" Target="../media/image21.png"/><Relationship Id="rId5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77.png"/><Relationship Id="rId5" Type="http://schemas.openxmlformats.org/officeDocument/2006/relationships/image" Target="../media/image51.png"/><Relationship Id="rId6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78.png"/><Relationship Id="rId5" Type="http://schemas.openxmlformats.org/officeDocument/2006/relationships/image" Target="../media/image21.png"/><Relationship Id="rId6" Type="http://schemas.openxmlformats.org/officeDocument/2006/relationships/image" Target="../media/image6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22.png"/><Relationship Id="rId7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91.png"/><Relationship Id="rId7" Type="http://schemas.openxmlformats.org/officeDocument/2006/relationships/image" Target="../media/image65.png"/><Relationship Id="rId8" Type="http://schemas.openxmlformats.org/officeDocument/2006/relationships/image" Target="../media/image8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90.png"/><Relationship Id="rId7" Type="http://schemas.openxmlformats.org/officeDocument/2006/relationships/image" Target="../media/image8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93.png"/><Relationship Id="rId7" Type="http://schemas.openxmlformats.org/officeDocument/2006/relationships/image" Target="../media/image65.png"/><Relationship Id="rId8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88.png"/><Relationship Id="rId7" Type="http://schemas.openxmlformats.org/officeDocument/2006/relationships/image" Target="../media/image82.png"/><Relationship Id="rId8" Type="http://schemas.openxmlformats.org/officeDocument/2006/relationships/image" Target="../media/image8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Relationship Id="rId6" Type="http://schemas.openxmlformats.org/officeDocument/2006/relationships/image" Target="../media/image89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5" Type="http://schemas.openxmlformats.org/officeDocument/2006/relationships/image" Target="../media/image1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101.png"/><Relationship Id="rId9" Type="http://schemas.openxmlformats.org/officeDocument/2006/relationships/image" Target="../media/image2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8.png"/><Relationship Id="rId8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107.png"/><Relationship Id="rId9" Type="http://schemas.openxmlformats.org/officeDocument/2006/relationships/image" Target="../media/image21.png"/><Relationship Id="rId5" Type="http://schemas.openxmlformats.org/officeDocument/2006/relationships/image" Target="../media/image110.png"/><Relationship Id="rId6" Type="http://schemas.openxmlformats.org/officeDocument/2006/relationships/image" Target="../media/image104.png"/><Relationship Id="rId7" Type="http://schemas.openxmlformats.org/officeDocument/2006/relationships/image" Target="../media/image106.png"/><Relationship Id="rId8" Type="http://schemas.openxmlformats.org/officeDocument/2006/relationships/image" Target="../media/image10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openxmlformats.org/officeDocument/2006/relationships/image" Target="../media/image124.png"/><Relationship Id="rId10" Type="http://schemas.openxmlformats.org/officeDocument/2006/relationships/image" Target="../media/image21.png"/><Relationship Id="rId9" Type="http://schemas.openxmlformats.org/officeDocument/2006/relationships/image" Target="../media/image113.png"/><Relationship Id="rId5" Type="http://schemas.openxmlformats.org/officeDocument/2006/relationships/image" Target="../media/image112.png"/><Relationship Id="rId6" Type="http://schemas.openxmlformats.org/officeDocument/2006/relationships/image" Target="../media/image117.png"/><Relationship Id="rId7" Type="http://schemas.openxmlformats.org/officeDocument/2006/relationships/image" Target="../media/image111.png"/><Relationship Id="rId8" Type="http://schemas.openxmlformats.org/officeDocument/2006/relationships/image" Target="../media/image1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Relationship Id="rId10" Type="http://schemas.openxmlformats.org/officeDocument/2006/relationships/image" Target="../media/image21.png"/><Relationship Id="rId9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Relationship Id="rId8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Relationship Id="rId4" Type="http://schemas.openxmlformats.org/officeDocument/2006/relationships/image" Target="../media/image127.png"/><Relationship Id="rId11" Type="http://schemas.openxmlformats.org/officeDocument/2006/relationships/image" Target="../media/image128.png"/><Relationship Id="rId10" Type="http://schemas.openxmlformats.org/officeDocument/2006/relationships/image" Target="../media/image131.png"/><Relationship Id="rId12" Type="http://schemas.openxmlformats.org/officeDocument/2006/relationships/image" Target="../media/image21.png"/><Relationship Id="rId9" Type="http://schemas.openxmlformats.org/officeDocument/2006/relationships/image" Target="../media/image121.png"/><Relationship Id="rId5" Type="http://schemas.openxmlformats.org/officeDocument/2006/relationships/image" Target="../media/image123.png"/><Relationship Id="rId6" Type="http://schemas.openxmlformats.org/officeDocument/2006/relationships/image" Target="../media/image118.png"/><Relationship Id="rId7" Type="http://schemas.openxmlformats.org/officeDocument/2006/relationships/image" Target="../media/image122.png"/><Relationship Id="rId8" Type="http://schemas.openxmlformats.org/officeDocument/2006/relationships/image" Target="../media/image1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130.png"/><Relationship Id="rId11" Type="http://schemas.openxmlformats.org/officeDocument/2006/relationships/image" Target="../media/image151.png"/><Relationship Id="rId10" Type="http://schemas.openxmlformats.org/officeDocument/2006/relationships/image" Target="../media/image132.png"/><Relationship Id="rId12" Type="http://schemas.openxmlformats.org/officeDocument/2006/relationships/image" Target="../media/image155.png"/><Relationship Id="rId9" Type="http://schemas.openxmlformats.org/officeDocument/2006/relationships/image" Target="../media/image21.png"/><Relationship Id="rId5" Type="http://schemas.openxmlformats.org/officeDocument/2006/relationships/image" Target="../media/image129.png"/><Relationship Id="rId6" Type="http://schemas.openxmlformats.org/officeDocument/2006/relationships/image" Target="../media/image142.png"/><Relationship Id="rId7" Type="http://schemas.openxmlformats.org/officeDocument/2006/relationships/image" Target="../media/image135.png"/><Relationship Id="rId8" Type="http://schemas.openxmlformats.org/officeDocument/2006/relationships/image" Target="../media/image1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136.png"/><Relationship Id="rId5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133.png"/><Relationship Id="rId5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.png"/><Relationship Id="rId4" Type="http://schemas.openxmlformats.org/officeDocument/2006/relationships/image" Target="../media/image140.png"/><Relationship Id="rId5" Type="http://schemas.openxmlformats.org/officeDocument/2006/relationships/image" Target="../media/image138.png"/><Relationship Id="rId6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.png"/><Relationship Id="rId4" Type="http://schemas.openxmlformats.org/officeDocument/2006/relationships/image" Target="../media/image143.png"/><Relationship Id="rId5" Type="http://schemas.openxmlformats.org/officeDocument/2006/relationships/image" Target="../media/image146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141.png"/><Relationship Id="rId5" Type="http://schemas.openxmlformats.org/officeDocument/2006/relationships/image" Target="../media/image144.png"/><Relationship Id="rId6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Relationship Id="rId4" Type="http://schemas.openxmlformats.org/officeDocument/2006/relationships/image" Target="../media/image148.png"/><Relationship Id="rId5" Type="http://schemas.openxmlformats.org/officeDocument/2006/relationships/image" Target="../media/image153.png"/><Relationship Id="rId6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60.png"/><Relationship Id="rId7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png"/><Relationship Id="rId4" Type="http://schemas.openxmlformats.org/officeDocument/2006/relationships/image" Target="../media/image158.png"/><Relationship Id="rId5" Type="http://schemas.openxmlformats.org/officeDocument/2006/relationships/image" Target="../media/image156.png"/><Relationship Id="rId6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.png"/><Relationship Id="rId4" Type="http://schemas.openxmlformats.org/officeDocument/2006/relationships/image" Target="../media/image154.png"/><Relationship Id="rId5" Type="http://schemas.openxmlformats.org/officeDocument/2006/relationships/image" Target="../media/image161.png"/><Relationship Id="rId6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Relationship Id="rId4" Type="http://schemas.openxmlformats.org/officeDocument/2006/relationships/image" Target="../media/image163.png"/><Relationship Id="rId5" Type="http://schemas.openxmlformats.org/officeDocument/2006/relationships/image" Target="../media/image165.png"/><Relationship Id="rId6" Type="http://schemas.openxmlformats.org/officeDocument/2006/relationships/image" Target="../media/image51.png"/><Relationship Id="rId7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.png"/><Relationship Id="rId4" Type="http://schemas.openxmlformats.org/officeDocument/2006/relationships/image" Target="../media/image167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.png"/><Relationship Id="rId4" Type="http://schemas.openxmlformats.org/officeDocument/2006/relationships/image" Target="../media/image169.png"/><Relationship Id="rId10" Type="http://schemas.openxmlformats.org/officeDocument/2006/relationships/image" Target="../media/image21.png"/><Relationship Id="rId9" Type="http://schemas.openxmlformats.org/officeDocument/2006/relationships/image" Target="../media/image171.png"/><Relationship Id="rId5" Type="http://schemas.openxmlformats.org/officeDocument/2006/relationships/image" Target="../media/image170.png"/><Relationship Id="rId6" Type="http://schemas.openxmlformats.org/officeDocument/2006/relationships/image" Target="../media/image168.png"/><Relationship Id="rId7" Type="http://schemas.openxmlformats.org/officeDocument/2006/relationships/image" Target="../media/image173.png"/><Relationship Id="rId8" Type="http://schemas.openxmlformats.org/officeDocument/2006/relationships/image" Target="../media/image1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Relationship Id="rId4" Type="http://schemas.openxmlformats.org/officeDocument/2006/relationships/image" Target="../media/image191.png"/><Relationship Id="rId5" Type="http://schemas.openxmlformats.org/officeDocument/2006/relationships/image" Target="../media/image179.png"/><Relationship Id="rId6" Type="http://schemas.openxmlformats.org/officeDocument/2006/relationships/image" Target="../media/image184.png"/><Relationship Id="rId7" Type="http://schemas.openxmlformats.org/officeDocument/2006/relationships/image" Target="../media/image51.png"/><Relationship Id="rId8" Type="http://schemas.openxmlformats.org/officeDocument/2006/relationships/image" Target="../media/image2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Relationship Id="rId4" Type="http://schemas.openxmlformats.org/officeDocument/2006/relationships/image" Target="../media/image187.png"/><Relationship Id="rId5" Type="http://schemas.openxmlformats.org/officeDocument/2006/relationships/image" Target="../media/image191.png"/><Relationship Id="rId6" Type="http://schemas.openxmlformats.org/officeDocument/2006/relationships/image" Target="../media/image180.png"/><Relationship Id="rId7" Type="http://schemas.openxmlformats.org/officeDocument/2006/relationships/image" Target="../media/image51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189.png"/><Relationship Id="rId9" Type="http://schemas.openxmlformats.org/officeDocument/2006/relationships/image" Target="../media/image21.png"/><Relationship Id="rId5" Type="http://schemas.openxmlformats.org/officeDocument/2006/relationships/image" Target="../media/image185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9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image" Target="../media/image215.png"/><Relationship Id="rId9" Type="http://schemas.openxmlformats.org/officeDocument/2006/relationships/image" Target="../media/image21.png"/><Relationship Id="rId5" Type="http://schemas.openxmlformats.org/officeDocument/2006/relationships/image" Target="../media/image196.png"/><Relationship Id="rId6" Type="http://schemas.openxmlformats.org/officeDocument/2006/relationships/image" Target="../media/image194.png"/><Relationship Id="rId7" Type="http://schemas.openxmlformats.org/officeDocument/2006/relationships/image" Target="../media/image188.png"/><Relationship Id="rId8" Type="http://schemas.openxmlformats.org/officeDocument/2006/relationships/image" Target="../media/image19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image" Target="../media/image78.png"/><Relationship Id="rId5" Type="http://schemas.openxmlformats.org/officeDocument/2006/relationships/image" Target="../media/image204.png"/><Relationship Id="rId6" Type="http://schemas.openxmlformats.org/officeDocument/2006/relationships/image" Target="../media/image203.png"/><Relationship Id="rId7" Type="http://schemas.openxmlformats.org/officeDocument/2006/relationships/image" Target="../media/image200.png"/><Relationship Id="rId8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72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9" Type="http://schemas.openxmlformats.org/officeDocument/2006/relationships/image" Target="../media/image202.png"/><Relationship Id="rId5" Type="http://schemas.openxmlformats.org/officeDocument/2006/relationships/image" Target="../media/image201.png"/><Relationship Id="rId6" Type="http://schemas.openxmlformats.org/officeDocument/2006/relationships/image" Target="../media/image213.png"/><Relationship Id="rId7" Type="http://schemas.openxmlformats.org/officeDocument/2006/relationships/image" Target="../media/image78.png"/><Relationship Id="rId8" Type="http://schemas.openxmlformats.org/officeDocument/2006/relationships/image" Target="../media/image21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206.png"/><Relationship Id="rId6" Type="http://schemas.openxmlformats.org/officeDocument/2006/relationships/image" Target="../media/image20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.png"/><Relationship Id="rId4" Type="http://schemas.openxmlformats.org/officeDocument/2006/relationships/image" Target="../media/image75.png"/><Relationship Id="rId5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0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951227" y="780155"/>
            <a:ext cx="7932000" cy="5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SK 쉴더스 루키즈 11기 2차 모듈프로젝트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9722983" y="8062400"/>
            <a:ext cx="75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4조 박민이 박수빈 이용희 현동엽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279" y="1699495"/>
            <a:ext cx="233992" cy="23399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1128010" y="9325762"/>
            <a:ext cx="613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2023.02.08-2023.02.17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c8bd832fc_3_3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 - train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3" name="Google Shape;193;g20c8bd832fc_3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0c8bd832fc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500" y="1329800"/>
            <a:ext cx="13466849" cy="87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0c8bd832fc_3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4325" y="1313975"/>
            <a:ext cx="4039075" cy="876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0c8bd832fc_3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1816600"/>
            <a:ext cx="2463400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0c8bd832fc_3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3721600"/>
            <a:ext cx="2463400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0c8bd832fc_3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4255000"/>
            <a:ext cx="2463400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0c8bd832fc_3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5626600"/>
            <a:ext cx="2463400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0c8bd832fc_3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7074400"/>
            <a:ext cx="2463400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0c8bd832fc_3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7607800"/>
            <a:ext cx="2463400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0c8bd832fc_3_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8065000"/>
            <a:ext cx="2463400" cy="5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c8bd832fc_0_69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 - test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8" name="Google Shape;208;g20c8bd832fc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0c8bd832fc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375" y="1337650"/>
            <a:ext cx="13846888" cy="87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0c8bd832fc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8125" y="1281650"/>
            <a:ext cx="4115275" cy="895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0c8bd832fc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4331200"/>
            <a:ext cx="2463400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0c8bd832fc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7455400"/>
            <a:ext cx="2463400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0c8bd832fc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08975" y="7988800"/>
            <a:ext cx="2463400" cy="5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20f35bd0e5b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0f35bd0e5b_6_0"/>
          <p:cNvSpPr txBox="1"/>
          <p:nvPr/>
        </p:nvSpPr>
        <p:spPr>
          <a:xfrm>
            <a:off x="1701533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0f35bd0e5b_6_0"/>
          <p:cNvSpPr txBox="1"/>
          <p:nvPr/>
        </p:nvSpPr>
        <p:spPr>
          <a:xfrm>
            <a:off x="1563101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0f35bd0e5b_6_0"/>
          <p:cNvSpPr txBox="1"/>
          <p:nvPr/>
        </p:nvSpPr>
        <p:spPr>
          <a:xfrm>
            <a:off x="13611027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0f35bd0e5b_6_0"/>
          <p:cNvSpPr txBox="1"/>
          <p:nvPr/>
        </p:nvSpPr>
        <p:spPr>
          <a:xfrm>
            <a:off x="13472619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0f35bd0e5b_6_0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4" name="Google Shape;224;g20f35bd0e5b_6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0f35bd0e5b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925" y="1290650"/>
            <a:ext cx="9387151" cy="89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c8bd832fc_0_0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 - 결측치, 고유값 확인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1" name="Google Shape;231;g20c8bd832f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0c8bd832f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598" y="1409675"/>
            <a:ext cx="17027524" cy="43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0c8bd832f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350" y="5778825"/>
            <a:ext cx="16659774" cy="46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0c8bd832fc_3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0c8bd832fc_3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71425"/>
            <a:ext cx="18288001" cy="57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0c8bd832fc_3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8526" y="4561461"/>
            <a:ext cx="4263109" cy="432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g20c8bd832fc_3_62"/>
          <p:cNvGrpSpPr/>
          <p:nvPr/>
        </p:nvGrpSpPr>
        <p:grpSpPr>
          <a:xfrm>
            <a:off x="306971" y="2542884"/>
            <a:ext cx="8526217" cy="3523385"/>
            <a:chOff x="306971" y="2542884"/>
            <a:chExt cx="8526217" cy="3523385"/>
          </a:xfrm>
        </p:grpSpPr>
        <p:pic>
          <p:nvPicPr>
            <p:cNvPr id="242" name="Google Shape;242;g20c8bd832fc_3_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6971" y="2542884"/>
              <a:ext cx="8526217" cy="3523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g20c8bd832fc_3_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38526" y="3423731"/>
              <a:ext cx="4263109" cy="1761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g20c8bd832fc_3_62"/>
          <p:cNvSpPr txBox="1"/>
          <p:nvPr/>
        </p:nvSpPr>
        <p:spPr>
          <a:xfrm>
            <a:off x="2835913" y="3800576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수치형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20c8bd832fc_3_62"/>
          <p:cNvSpPr txBox="1"/>
          <p:nvPr/>
        </p:nvSpPr>
        <p:spPr>
          <a:xfrm>
            <a:off x="2175770" y="5365331"/>
            <a:ext cx="4788600" cy="3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6200" marR="7620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squareMeters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76200" marR="7620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numberOfRooms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76200" marR="7620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basement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76200" marR="7620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attic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1100"/>
              </a:spcBef>
              <a:spcAft>
                <a:spcPts val="0"/>
              </a:spcAft>
              <a:buSzPts val="1100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E"/>
                </a:highlight>
                <a:latin typeface="Noto Sans"/>
                <a:ea typeface="Noto Sans"/>
                <a:cs typeface="Noto Sans"/>
                <a:sym typeface="Noto Sans"/>
              </a:rPr>
              <a:t>garage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floors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cityCode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46" name="Google Shape;246;g20c8bd832fc_3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470" y="4561461"/>
            <a:ext cx="4263109" cy="432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g20c8bd832fc_3_62"/>
          <p:cNvGrpSpPr/>
          <p:nvPr/>
        </p:nvGrpSpPr>
        <p:grpSpPr>
          <a:xfrm>
            <a:off x="4928916" y="2542884"/>
            <a:ext cx="8526217" cy="3523385"/>
            <a:chOff x="4928916" y="2542884"/>
            <a:chExt cx="8526217" cy="3523385"/>
          </a:xfrm>
        </p:grpSpPr>
        <p:pic>
          <p:nvPicPr>
            <p:cNvPr id="248" name="Google Shape;248;g20c8bd832fc_3_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28916" y="2542884"/>
              <a:ext cx="8526217" cy="3523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g20c8bd832fc_3_6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60470" y="3423731"/>
              <a:ext cx="4263109" cy="1761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g20c8bd832fc_3_62"/>
          <p:cNvSpPr txBox="1"/>
          <p:nvPr/>
        </p:nvSpPr>
        <p:spPr>
          <a:xfrm>
            <a:off x="7457867" y="3800576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범주형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0c8bd832fc_3_62"/>
          <p:cNvSpPr txBox="1"/>
          <p:nvPr/>
        </p:nvSpPr>
        <p:spPr>
          <a:xfrm>
            <a:off x="6797714" y="5593931"/>
            <a:ext cx="4788600" cy="25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E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E"/>
                </a:highlight>
                <a:latin typeface="Noto Sans"/>
                <a:ea typeface="Noto Sans"/>
                <a:cs typeface="Noto Sans"/>
                <a:sym typeface="Noto Sans"/>
              </a:rPr>
              <a:t>made</a:t>
            </a:r>
            <a:endParaRPr b="1" sz="2000">
              <a:solidFill>
                <a:schemeClr val="dk1"/>
              </a:solidFill>
              <a:highlight>
                <a:srgbClr val="FFFFFE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E"/>
                </a:highlight>
                <a:latin typeface="Noto Sans"/>
                <a:ea typeface="Noto Sans"/>
                <a:cs typeface="Noto Sans"/>
                <a:sym typeface="Noto Sans"/>
              </a:rPr>
              <a:t>cityPartRange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hasGuestRoom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numPrevOwners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52" name="Google Shape;252;g20c8bd832fc_3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2415" y="4561461"/>
            <a:ext cx="4263109" cy="432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g20c8bd832fc_3_62"/>
          <p:cNvGrpSpPr/>
          <p:nvPr/>
        </p:nvGrpSpPr>
        <p:grpSpPr>
          <a:xfrm>
            <a:off x="9550861" y="2542884"/>
            <a:ext cx="8526217" cy="3523385"/>
            <a:chOff x="9550861" y="2542884"/>
            <a:chExt cx="8526217" cy="3523385"/>
          </a:xfrm>
        </p:grpSpPr>
        <p:pic>
          <p:nvPicPr>
            <p:cNvPr id="254" name="Google Shape;254;g20c8bd832fc_3_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50861" y="2542884"/>
              <a:ext cx="8526217" cy="3523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g20c8bd832fc_3_6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82415" y="3423731"/>
              <a:ext cx="4263109" cy="1761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g20c8bd832fc_3_62"/>
          <p:cNvSpPr txBox="1"/>
          <p:nvPr/>
        </p:nvSpPr>
        <p:spPr>
          <a:xfrm>
            <a:off x="12079822" y="3800576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이진형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0c8bd832fc_3_62"/>
          <p:cNvSpPr txBox="1"/>
          <p:nvPr/>
        </p:nvSpPr>
        <p:spPr>
          <a:xfrm>
            <a:off x="11419675" y="5289123"/>
            <a:ext cx="4788600" cy="29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E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E"/>
                </a:highlight>
                <a:latin typeface="Noto Sans"/>
                <a:ea typeface="Noto Sans"/>
                <a:cs typeface="Noto Sans"/>
                <a:sym typeface="Noto Sans"/>
              </a:rPr>
              <a:t>isNewBuilt</a:t>
            </a:r>
            <a:endParaRPr b="1" sz="2000">
              <a:solidFill>
                <a:schemeClr val="dk1"/>
              </a:solidFill>
              <a:highlight>
                <a:srgbClr val="FFFFFE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E"/>
                </a:highlight>
                <a:latin typeface="Noto Sans"/>
                <a:ea typeface="Noto Sans"/>
                <a:cs typeface="Noto Sans"/>
                <a:sym typeface="Noto Sans"/>
              </a:rPr>
              <a:t>hasYard</a:t>
            </a:r>
            <a:endParaRPr b="1" sz="2000">
              <a:solidFill>
                <a:schemeClr val="dk1"/>
              </a:solidFill>
              <a:highlight>
                <a:srgbClr val="FFFFFE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E"/>
                </a:highlight>
                <a:latin typeface="Noto Sans"/>
                <a:ea typeface="Noto Sans"/>
                <a:cs typeface="Noto Sans"/>
                <a:sym typeface="Noto Sans"/>
              </a:rPr>
              <a:t>hasPool</a:t>
            </a:r>
            <a:endParaRPr b="1" sz="2000">
              <a:solidFill>
                <a:schemeClr val="dk1"/>
              </a:solidFill>
              <a:highlight>
                <a:srgbClr val="FFFFFE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E"/>
                </a:highlight>
                <a:latin typeface="Noto Sans"/>
                <a:ea typeface="Noto Sans"/>
                <a:cs typeface="Noto Sans"/>
                <a:sym typeface="Noto Sans"/>
              </a:rPr>
              <a:t>hasStormProtector</a:t>
            </a:r>
            <a:endParaRPr b="1" sz="2000">
              <a:solidFill>
                <a:schemeClr val="dk1"/>
              </a:solidFill>
              <a:highlight>
                <a:srgbClr val="FFFFFE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FE"/>
                </a:highlight>
                <a:latin typeface="Noto Sans"/>
                <a:ea typeface="Noto Sans"/>
                <a:cs typeface="Noto Sans"/>
                <a:sym typeface="Noto Sans"/>
              </a:rPr>
              <a:t>hasStorageRoom</a:t>
            </a:r>
            <a:endParaRPr b="1" sz="2000">
              <a:solidFill>
                <a:schemeClr val="dk1"/>
              </a:solidFill>
              <a:highlight>
                <a:srgbClr val="FFFFFE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E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58" name="Google Shape;258;g20c8bd832fc_3_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0c8bd832fc_3_62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Target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5" name="Google Shape;2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87" y="1050321"/>
            <a:ext cx="14361589" cy="385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575" y="4820750"/>
            <a:ext cx="6797675" cy="59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69125" y="4854100"/>
            <a:ext cx="6616650" cy="58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258517f95_0_0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COUNTPLOT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4" name="Google Shape;274;g1f258517f9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f258517f9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475" y="1406125"/>
            <a:ext cx="13377475" cy="88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BOXPLOT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1" name="Google Shape;2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757" y="1257284"/>
            <a:ext cx="8103701" cy="227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709" y="3653846"/>
            <a:ext cx="8110240" cy="240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757" y="6309067"/>
            <a:ext cx="8103700" cy="22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15378" y="1223496"/>
            <a:ext cx="7421494" cy="215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77282" y="3039660"/>
            <a:ext cx="7535780" cy="210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15378" y="4858139"/>
            <a:ext cx="7608432" cy="204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677282" y="6708521"/>
            <a:ext cx="7497685" cy="208601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/>
        </p:nvSpPr>
        <p:spPr>
          <a:xfrm>
            <a:off x="826278" y="8774536"/>
            <a:ext cx="26108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boxplot 분석 결과, train/test</a:t>
            </a:r>
            <a:r>
              <a:rPr lang="en-US" sz="2700">
                <a:latin typeface="Nanum Gothic"/>
                <a:ea typeface="Nanum Gothic"/>
                <a:cs typeface="Nanum Gothic"/>
                <a:sym typeface="Nanum Gothic"/>
              </a:rPr>
              <a:t>에 </a:t>
            </a: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이상치가 존재하는 것 확인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train 데이터 셋에서는 squareMeter</a:t>
            </a:r>
            <a:r>
              <a:rPr lang="en-US" sz="2700">
                <a:latin typeface="Nanum Gothic"/>
                <a:ea typeface="Nanum Gothic"/>
                <a:cs typeface="Nanum Gothic"/>
                <a:sym typeface="Nanum Gothic"/>
              </a:rPr>
              <a:t>s</a:t>
            </a: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, floors, city</a:t>
            </a:r>
            <a:r>
              <a:rPr lang="en-US" sz="2700"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ode, made, basement, attic, garage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test 데이터 셋에서는 city</a:t>
            </a:r>
            <a:r>
              <a:rPr lang="en-US" sz="2700">
                <a:latin typeface="Nanum Gothic"/>
                <a:ea typeface="Nanum Gothic"/>
                <a:cs typeface="Nanum Gothic"/>
                <a:sym typeface="Nanum Gothic"/>
              </a:rPr>
              <a:t>C</a:t>
            </a: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ode, basement, attic 만 해당됨 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8221" y="8889238"/>
            <a:ext cx="466477" cy="36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38175" y="7142775"/>
            <a:ext cx="1848825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28975" y="7142775"/>
            <a:ext cx="205495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29775" y="7295175"/>
            <a:ext cx="205495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29775" y="5542575"/>
            <a:ext cx="205495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196775" y="5542575"/>
            <a:ext cx="205495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529775" y="3713775"/>
            <a:ext cx="205495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44375" y="3713775"/>
            <a:ext cx="205495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453575" y="1961175"/>
            <a:ext cx="205495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85775" y="2037375"/>
            <a:ext cx="205495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85775" y="4475775"/>
            <a:ext cx="2054950" cy="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c8bd832fc_0_31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DISPLOT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6" name="Google Shape;306;g20c8bd832fc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0c8bd832fc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09675"/>
            <a:ext cx="802957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0c8bd832fc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95675"/>
            <a:ext cx="795337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0c8bd832fc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3575" y="1409675"/>
            <a:ext cx="79724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0c8bd832fc_0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981675"/>
            <a:ext cx="795337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0c8bd832fc_0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77375" y="3695675"/>
            <a:ext cx="795337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0c8bd832fc_0_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77375" y="5981675"/>
            <a:ext cx="80772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0c8bd832fc_0_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0969" y="8115275"/>
            <a:ext cx="79724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0c8bd832fc_0_31"/>
          <p:cNvSpPr txBox="1"/>
          <p:nvPr/>
        </p:nvSpPr>
        <p:spPr>
          <a:xfrm>
            <a:off x="10239377" y="8803018"/>
            <a:ext cx="26108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Nanum Gothic"/>
                <a:ea typeface="Nanum Gothic"/>
                <a:cs typeface="Nanum Gothic"/>
                <a:sym typeface="Nanum Gothic"/>
              </a:rPr>
              <a:t>DISPLOT을 이용하여 train 데이터 비대칭 확인</a:t>
            </a:r>
            <a:endParaRPr sz="2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Nanum Gothic"/>
                <a:ea typeface="Nanum Gothic"/>
                <a:cs typeface="Nanum Gothic"/>
                <a:sym typeface="Nanum Gothic"/>
              </a:rPr>
              <a:t>-&gt; </a:t>
            </a:r>
            <a:r>
              <a:rPr lang="en-US" sz="2900">
                <a:latin typeface="Nanum Gothic"/>
                <a:ea typeface="Nanum Gothic"/>
                <a:cs typeface="Nanum Gothic"/>
                <a:sym typeface="Nanum Gothic"/>
              </a:rPr>
              <a:t>이상치 처리와 </a:t>
            </a:r>
            <a:r>
              <a:rPr lang="en-US" sz="2900">
                <a:latin typeface="Nanum Gothic"/>
                <a:ea typeface="Nanum Gothic"/>
                <a:cs typeface="Nanum Gothic"/>
                <a:sym typeface="Nanum Gothic"/>
              </a:rPr>
              <a:t>스케일링 진행 결정</a:t>
            </a:r>
            <a:endParaRPr sz="2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5" name="Google Shape;315;g20c8bd832fc_0_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24221" y="8892263"/>
            <a:ext cx="466477" cy="36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0c8bd832fc_0_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13774" y="1281975"/>
            <a:ext cx="2963200" cy="876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0c8bd832fc_0_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186375" y="1281975"/>
            <a:ext cx="2963200" cy="68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915b2b31f_1_0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SCATTER 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3" name="Google Shape;323;g20915b2b31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0915b2b31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823" y="1912450"/>
            <a:ext cx="9132624" cy="6122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0915b2b31f_1_0"/>
          <p:cNvSpPr txBox="1"/>
          <p:nvPr/>
        </p:nvSpPr>
        <p:spPr>
          <a:xfrm>
            <a:off x="2551400" y="9065625"/>
            <a:ext cx="229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땅 넓이와 가격에 대해서 앞서 선정한 이진형 변수가 선형 관계가 있다는 것을 확인</a:t>
            </a:r>
            <a:endParaRPr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6" name="Google Shape;326;g20915b2b31f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0446" y="9162513"/>
            <a:ext cx="466477" cy="36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951227" y="822105"/>
            <a:ext cx="10590439" cy="2048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685" y="1868225"/>
            <a:ext cx="253919" cy="25391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6332973" y="5828855"/>
            <a:ext cx="135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164543" y="5923771"/>
            <a:ext cx="3833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프로젝트 목표와 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0288095" y="5828855"/>
            <a:ext cx="1354662" cy="1041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1214857" y="5942819"/>
            <a:ext cx="2922957" cy="762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진행 방식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3894190" y="5828857"/>
            <a:ext cx="163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4821048" y="5942819"/>
            <a:ext cx="2922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회귀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0211895" y="7080876"/>
            <a:ext cx="135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1214857" y="7194848"/>
            <a:ext cx="2922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분류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3894158" y="7080880"/>
            <a:ext cx="1354662" cy="1041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4821048" y="7194848"/>
            <a:ext cx="2114286" cy="767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QNA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HEATMAP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2" name="Google Shape;3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276" y="1624675"/>
            <a:ext cx="8916299" cy="83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1"/>
          <p:cNvSpPr txBox="1"/>
          <p:nvPr/>
        </p:nvSpPr>
        <p:spPr>
          <a:xfrm>
            <a:off x="9780952" y="4842743"/>
            <a:ext cx="26108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Heatmap 확인 시 square</a:t>
            </a:r>
            <a:r>
              <a:rPr lang="en-US" sz="2700">
                <a:latin typeface="Nanum Gothic"/>
                <a:ea typeface="Nanum Gothic"/>
                <a:cs typeface="Nanum Gothic"/>
                <a:sym typeface="Nanum Gothic"/>
              </a:rPr>
              <a:t>M</a:t>
            </a: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eters가 </a:t>
            </a:r>
            <a:r>
              <a:rPr lang="en-US" sz="2700">
                <a:latin typeface="Nanum Gothic"/>
                <a:ea typeface="Nanum Gothic"/>
                <a:cs typeface="Nanum Gothic"/>
                <a:sym typeface="Nanum Gothic"/>
              </a:rPr>
              <a:t>price와</a:t>
            </a: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0.59의 상관관계를 지니고,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나머지는 모두 약한 상관관계를 가지고 있다.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4" name="Google Shape;3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탐색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0" name="Google Shape;3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80" y="7797051"/>
            <a:ext cx="6171429" cy="20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/>
          <p:cNvSpPr txBox="1"/>
          <p:nvPr/>
        </p:nvSpPr>
        <p:spPr>
          <a:xfrm>
            <a:off x="10000246" y="3319700"/>
            <a:ext cx="97884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IQR이란, Q3 - Q1를 의미한다.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Q1에서 1.5 * IQR을 한 값을 빼준 값을 최소 제한선,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Q3에서 1.5 * IQR을 더해준 값을 최대 제한선으로 둔다.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이보다 낮거나 높은 값을 이상치로 처리하였다.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총 개수는 26개로 확인되었다.</a:t>
            </a:r>
            <a:endParaRPr sz="18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2" name="Google Shape;3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75" y="1429638"/>
            <a:ext cx="9575284" cy="61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처리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9" name="Google Shape;3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400" y="1760050"/>
            <a:ext cx="15510874" cy="8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3"/>
          <p:cNvSpPr txBox="1"/>
          <p:nvPr/>
        </p:nvSpPr>
        <p:spPr>
          <a:xfrm>
            <a:off x="2375700" y="2587825"/>
            <a:ext cx="13030500" cy="6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00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anum Gothic"/>
              <a:buChar char="-"/>
            </a:pPr>
            <a:r>
              <a:rPr lang="en-US" sz="2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squareMeters ( 방 면적 넓이 ) : 최대값인 99985 으로 대체</a:t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anum Gothic"/>
              <a:buChar char="-"/>
            </a:pPr>
            <a:r>
              <a:rPr lang="en-US" sz="2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floors ( 층 수 ) : 최대값인 100으로 대체</a:t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anum Gothic"/>
              <a:buChar char="-"/>
            </a:pPr>
            <a:r>
              <a:rPr lang="en-US" sz="2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made (제작년도) :  최대값인 2021년도로 대체 </a:t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anum Gothic"/>
              <a:buChar char="-"/>
            </a:pPr>
            <a:r>
              <a:rPr lang="en-US" sz="2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basement( 지하실 면적 넓이 ) : 최대값인 10000으로 대체</a:t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anum Gothic"/>
              <a:buChar char="-"/>
            </a:pP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attic ( 다락방 면적 넓이 ) : </a:t>
            </a: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최대값인 10000으로 </a:t>
            </a: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대체</a:t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anum Gothic"/>
              <a:buChar char="-"/>
            </a:pP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garage ( 주차 공간 크기 ) : </a:t>
            </a: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최대값인 10000으로 </a:t>
            </a: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대체</a:t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0050" lvl="0" marL="457200" marR="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anum Gothic"/>
              <a:buChar char="-"/>
            </a:pPr>
            <a:r>
              <a:rPr lang="en-US" sz="2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cityCode ( 숫자 우편 번호) : 프랑스는 5자리 숫자 우편 번호를 사용</a:t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-&gt; string 형태로 변환 -&gt;zfill(5) 함수로 5자리로 변경 </a:t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ex) 4879 -&gt; </a:t>
            </a:r>
            <a:r>
              <a:rPr lang="en-US" sz="2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lang="en-US" sz="2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4879 </a:t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1" name="Google Shape;3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2072" y="8142925"/>
            <a:ext cx="4753074" cy="13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0e6833b245_0_54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파생 피처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8" name="Google Shape;358;g20e6833b245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0e6833b245_0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375" y="1639500"/>
            <a:ext cx="15793350" cy="82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0e6833b245_0_54"/>
          <p:cNvSpPr txBox="1"/>
          <p:nvPr/>
        </p:nvSpPr>
        <p:spPr>
          <a:xfrm>
            <a:off x="2010875" y="1862250"/>
            <a:ext cx="13436700" cy="79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&lt; Kaggle Discussion 참고 &gt; </a:t>
            </a:r>
            <a:endParaRPr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-</a:t>
            </a:r>
            <a:r>
              <a:rPr b="1" lang="en-US" sz="2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방 면적 너비와 방의 수 간의 상호 작용 -&gt; 집에서 공간이 어떻게 사용되는가?</a:t>
            </a:r>
            <a:r>
              <a:rPr b="1" lang="en-US" sz="2000" u="sng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endParaRPr b="1" sz="2000" u="sng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층 수에 따른 방의 수 -&gt; 방이 많을 수록 손님이 많이 온다 -&gt; 가격에 영향에 미치는가? 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방의 수와 마당의 존재 사이의 상호 작용 -&gt;  야외 공간이 가격에 영향을 미치는가?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부동산이 만들어진 연도와 신축 여부 사이의 상호 작용 -&gt; 신축 건물이 가격이 영향에 미치는가?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지하실 크기와 다락방 크기 사이의 상호 작용: 거주 시 사용할 수 있는 추가 공간이 가격이 영향이 미치는가? 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창고의 존재와 객실의 존재 사이의 상호 작용 -&gt; 얼마나 많은 공간이 창고와 손님에게 할당되는가?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날짜에서 정보 추출 -&gt; 집의 나이, 집이 지어진 후 경과된 시간과 같은 정보를 추출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&lt; 개인 생각 &gt; </a:t>
            </a:r>
            <a:endParaRPr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- 파리 전체 면적(105.4km)에서 방 면적이 차지하는 비율 어떻게 되는가? &gt; 경도, 위도 추가적 필요 -&gt; pgeocode 활용?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- 방 면적 가로 세로 길이 ( m[미터] ) -&gt; np.sqrt()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- 현재 방 면적 넓이 기준으로 몇 평일까? &gt; 파리 면적 계산기 사용 시 1평 당 31.33446m^2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-  </a:t>
            </a:r>
            <a:r>
              <a:rPr b="1" lang="en-US" sz="20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방 개수 따른 평균 방 사이즈</a:t>
            </a:r>
            <a:endParaRPr b="1" sz="2000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-  가격과 방면적 넓이의 비율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e67b62acb_0_70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파생 피처 생성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6" name="Google Shape;366;g20e67b62acb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0e67b62acb_0_70"/>
          <p:cNvPicPr preferRelativeResize="0"/>
          <p:nvPr/>
        </p:nvPicPr>
        <p:blipFill rotWithShape="1">
          <a:blip r:embed="rId4">
            <a:alphaModFix/>
          </a:blip>
          <a:srcRect b="0" l="0" r="0" t="5571"/>
          <a:stretch/>
        </p:blipFill>
        <p:spPr>
          <a:xfrm>
            <a:off x="2677475" y="1458900"/>
            <a:ext cx="12672650" cy="85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e67b62acb_0_46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파생 피처 생성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3" name="Google Shape;373;g20e67b62acb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0e67b62acb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00" y="1458550"/>
            <a:ext cx="8305395" cy="87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0e67b62acb_0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70400" y="2361925"/>
            <a:ext cx="7595527" cy="61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0e67b62acb_0_46"/>
          <p:cNvSpPr txBox="1"/>
          <p:nvPr/>
        </p:nvSpPr>
        <p:spPr>
          <a:xfrm>
            <a:off x="10612613" y="3198825"/>
            <a:ext cx="6911100" cy="4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18개의 파생피처 중, </a:t>
            </a:r>
            <a:endParaRPr sz="4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유의미한 상관관계를 보이는 피처만 사용</a:t>
            </a:r>
            <a:endParaRPr sz="4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35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'averageRoomSize'</a:t>
            </a:r>
            <a:endParaRPr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'squareMeters_numRooms'</a:t>
            </a:r>
            <a:endParaRPr sz="2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g20e67b62acb_0_46"/>
          <p:cNvSpPr/>
          <p:nvPr/>
        </p:nvSpPr>
        <p:spPr>
          <a:xfrm>
            <a:off x="8677788" y="5092713"/>
            <a:ext cx="1258500" cy="7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D3F1"/>
          </a:solidFill>
          <a:ln cap="flat" cmpd="sng" w="9525">
            <a:solidFill>
              <a:srgbClr val="6146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c8bd832fc_0_57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스케일링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3" name="Google Shape;383;g20c8bd832fc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0c8bd832fc_0_57"/>
          <p:cNvPicPr preferRelativeResize="0"/>
          <p:nvPr/>
        </p:nvPicPr>
        <p:blipFill rotWithShape="1">
          <a:blip r:embed="rId4">
            <a:alphaModFix/>
          </a:blip>
          <a:srcRect b="63926" l="-105" r="49684" t="0"/>
          <a:stretch/>
        </p:blipFill>
        <p:spPr>
          <a:xfrm>
            <a:off x="140475" y="1837300"/>
            <a:ext cx="10664351" cy="63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0c8bd832fc_0_57"/>
          <p:cNvPicPr preferRelativeResize="0"/>
          <p:nvPr/>
        </p:nvPicPr>
        <p:blipFill rotWithShape="1">
          <a:blip r:embed="rId4">
            <a:alphaModFix/>
          </a:blip>
          <a:srcRect b="62019" l="67634" r="0" t="0"/>
          <a:stretch/>
        </p:blipFill>
        <p:spPr>
          <a:xfrm>
            <a:off x="10804825" y="1837300"/>
            <a:ext cx="6853473" cy="66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0c8bd832fc_0_57"/>
          <p:cNvSpPr txBox="1"/>
          <p:nvPr/>
        </p:nvSpPr>
        <p:spPr>
          <a:xfrm>
            <a:off x="1637000" y="9065625"/>
            <a:ext cx="229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4개의 스케일러 모델을 이용한 결과, 정규분포 형태와 가장 가까운 </a:t>
            </a:r>
            <a:r>
              <a:rPr lang="en-US" sz="3000">
                <a:solidFill>
                  <a:schemeClr val="dk1"/>
                </a:solidFill>
                <a:highlight>
                  <a:srgbClr val="FFFFFE"/>
                </a:highlight>
                <a:latin typeface="Nanum Gothic"/>
                <a:ea typeface="Nanum Gothic"/>
                <a:cs typeface="Nanum Gothic"/>
                <a:sym typeface="Nanum Gothic"/>
              </a:rPr>
              <a:t>Quantile transform 사용 </a:t>
            </a:r>
            <a:r>
              <a:rPr lang="en-US" sz="3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7" name="Google Shape;387;g20c8bd832fc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221" y="9117838"/>
            <a:ext cx="466477" cy="36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0c8bd832fc_0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8950" y="1478025"/>
            <a:ext cx="3549150" cy="69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e6833b245_0_74"/>
          <p:cNvSpPr txBox="1"/>
          <p:nvPr/>
        </p:nvSpPr>
        <p:spPr>
          <a:xfrm>
            <a:off x="288180" y="136210"/>
            <a:ext cx="12853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피처 </a:t>
            </a: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스케일링</a:t>
            </a: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-US" sz="5800">
                <a:solidFill>
                  <a:schemeClr val="dk1"/>
                </a:solidFill>
                <a:highlight>
                  <a:srgbClr val="FFFFFE"/>
                </a:highlight>
                <a:latin typeface="Nanum Gothic"/>
                <a:ea typeface="Nanum Gothic"/>
                <a:cs typeface="Nanum Gothic"/>
                <a:sym typeface="Nanum Gothic"/>
              </a:rPr>
              <a:t>QuantileTransformer</a:t>
            </a:r>
            <a:endParaRPr sz="5800">
              <a:solidFill>
                <a:schemeClr val="dk1"/>
              </a:solidFill>
              <a:highlight>
                <a:srgbClr val="FFFFF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58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4" name="Google Shape;394;g20e6833b245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0e6833b245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0925" y="2090100"/>
            <a:ext cx="7018330" cy="696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0e6833b245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525" y="2105750"/>
            <a:ext cx="6833475" cy="6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0e6833b245_0_74"/>
          <p:cNvSpPr/>
          <p:nvPr/>
        </p:nvSpPr>
        <p:spPr>
          <a:xfrm>
            <a:off x="8296788" y="5092713"/>
            <a:ext cx="1258500" cy="7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D3F1"/>
          </a:solidFill>
          <a:ln cap="flat" cmpd="sng" w="9525">
            <a:solidFill>
              <a:srgbClr val="6146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20e22973a48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0e22973a48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0e22973a48_1_24"/>
          <p:cNvSpPr txBox="1"/>
          <p:nvPr/>
        </p:nvSpPr>
        <p:spPr>
          <a:xfrm>
            <a:off x="288174" y="136200"/>
            <a:ext cx="1545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베이스 모델 학습 및 평가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5" name="Google Shape;405;g20e22973a48_1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0e22973a48_1_24"/>
          <p:cNvSpPr txBox="1"/>
          <p:nvPr/>
        </p:nvSpPr>
        <p:spPr>
          <a:xfrm>
            <a:off x="5957625" y="1749900"/>
            <a:ext cx="10020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LinearRegression</a:t>
            </a:r>
            <a:endParaRPr b="1"/>
          </a:p>
        </p:txBody>
      </p:sp>
      <p:pic>
        <p:nvPicPr>
          <p:cNvPr id="407" name="Google Shape;407;g20e22973a48_1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4211" y="3388355"/>
            <a:ext cx="14772549" cy="616598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0e22973a48_1_24"/>
          <p:cNvSpPr txBox="1"/>
          <p:nvPr/>
        </p:nvSpPr>
        <p:spPr>
          <a:xfrm>
            <a:off x="2258282" y="4321444"/>
            <a:ext cx="157125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from sklearn.model_selection import train_test_split</a:t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X_train, X_test, y_train, y_test = train_test_split(X, y, test_size=0.3, random_state=0)</a:t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lr_model = LinearRegression() </a:t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lr_model.fit(X_train,y_train)</a:t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베이스 모델로 LinearRegression 회귀를 이용한 결과 -&gt; RMSE 186206만</a:t>
            </a:r>
            <a:endParaRPr sz="2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258517f95_2_24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비교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4" name="Google Shape;414;g1f258517f95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f258517f95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75" y="2479750"/>
            <a:ext cx="8634474" cy="70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f258517f95_2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9275" y="2712287"/>
            <a:ext cx="7087075" cy="48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f258517f95_2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2638963" y="3383037"/>
            <a:ext cx="1383575" cy="70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f258517f95_2_24"/>
          <p:cNvSpPr txBox="1"/>
          <p:nvPr/>
        </p:nvSpPr>
        <p:spPr>
          <a:xfrm>
            <a:off x="2066000" y="1695488"/>
            <a:ext cx="7916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성능을 높이기 위해 모델 비교 진행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g1f258517f95_2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8300" y="1619300"/>
            <a:ext cx="802050" cy="6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002295" y="3002314"/>
            <a:ext cx="16272723" cy="2041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프로젝트 목표와 기대효과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1002294" y="768427"/>
            <a:ext cx="3021801" cy="2638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1708" y="2169721"/>
            <a:ext cx="246624" cy="24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20e22973a48_1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0e22973a48_1_110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XGB + optuna</a:t>
            </a:r>
            <a:endParaRPr sz="1800">
              <a:solidFill>
                <a:srgbClr val="2811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g20e22973a48_1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20e22973a48_1_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0e22973a48_1_110"/>
          <p:cNvSpPr txBox="1"/>
          <p:nvPr/>
        </p:nvSpPr>
        <p:spPr>
          <a:xfrm>
            <a:off x="5676525" y="1953613"/>
            <a:ext cx="118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하이퍼파라미터 최적화 과정 그래프</a:t>
            </a:r>
            <a:endParaRPr b="1" sz="35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9" name="Google Shape;429;g20e22973a48_1_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975" y="3538750"/>
            <a:ext cx="17028002" cy="568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20e22973a48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20e22973a48_1_92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XGB + optuna</a:t>
            </a:r>
            <a:endParaRPr sz="1800">
              <a:solidFill>
                <a:srgbClr val="2811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20e22973a48_1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0e22973a48_1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475" y="3437863"/>
            <a:ext cx="16287750" cy="56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0e22973a48_1_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0e22973a48_1_92"/>
          <p:cNvSpPr txBox="1"/>
          <p:nvPr/>
        </p:nvSpPr>
        <p:spPr>
          <a:xfrm>
            <a:off x="5752725" y="1953613"/>
            <a:ext cx="118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하이퍼파라미터별 중요도 그래프</a:t>
            </a:r>
            <a:endParaRPr b="1" sz="35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0e22973a48_1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0e22973a48_1_65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XGB + optuna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g20e22973a48_1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0e22973a48_1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20e22973a48_1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963" y="3022100"/>
            <a:ext cx="10015976" cy="69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0e22973a48_1_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34675" y="3681725"/>
            <a:ext cx="5615602" cy="53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0e22973a48_1_65"/>
          <p:cNvSpPr txBox="1"/>
          <p:nvPr/>
        </p:nvSpPr>
        <p:spPr>
          <a:xfrm>
            <a:off x="12275875" y="3736313"/>
            <a:ext cx="55332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&lt;파라미터 튜닝&gt;</a:t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'max_depth': 5, </a:t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'max_leaves': 26, </a:t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'learning_rate': 0.22589255428532395, 'n_estimators': 1144</a:t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&lt;RMSE 예측값&gt;</a:t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128914.00967723444</a:t>
            </a:r>
            <a:endParaRPr b="1" sz="3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1" name="Google Shape;451;g20e22973a48_1_65"/>
          <p:cNvSpPr/>
          <p:nvPr/>
        </p:nvSpPr>
        <p:spPr>
          <a:xfrm>
            <a:off x="10899963" y="6016150"/>
            <a:ext cx="1258500" cy="7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CD3F1"/>
          </a:solidFill>
          <a:ln cap="flat" cmpd="sng" w="9525">
            <a:solidFill>
              <a:srgbClr val="6146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0e22973a48_1_65"/>
          <p:cNvSpPr txBox="1"/>
          <p:nvPr/>
        </p:nvSpPr>
        <p:spPr>
          <a:xfrm>
            <a:off x="7290775" y="1963813"/>
            <a:ext cx="118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XGB Regressor</a:t>
            </a:r>
            <a:endParaRPr b="1" sz="35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3" name="Google Shape;453;g20e22973a48_1_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5426" y="9266700"/>
            <a:ext cx="11455049" cy="8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20e67b62acb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0e67b62acb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0e67b62acb_0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0e67b62acb_0_36"/>
          <p:cNvSpPr txBox="1"/>
          <p:nvPr/>
        </p:nvSpPr>
        <p:spPr>
          <a:xfrm>
            <a:off x="3630575" y="1963813"/>
            <a:ext cx="118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연도를 3그룹으로 나눈 뒤, 그룹에 대한 평균가격 비교 </a:t>
            </a:r>
            <a:endParaRPr b="1" sz="35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2" name="Google Shape;462;g20e67b62acb_0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3309" y="3828500"/>
            <a:ext cx="6819275" cy="47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0e67b62acb_0_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875" y="4405300"/>
            <a:ext cx="9098450" cy="37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20e67b62acb_0_36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연도별 그룹화</a:t>
            </a:r>
            <a:endParaRPr sz="18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20e67b62acb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0e67b62acb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0e67b62acb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0e67b62acb_0_26"/>
          <p:cNvSpPr txBox="1"/>
          <p:nvPr/>
        </p:nvSpPr>
        <p:spPr>
          <a:xfrm>
            <a:off x="8022425" y="1963813"/>
            <a:ext cx="118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상관관계 </a:t>
            </a:r>
            <a:endParaRPr b="1" sz="35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3" name="Google Shape;473;g20e67b62acb_0_26"/>
          <p:cNvPicPr preferRelativeResize="0"/>
          <p:nvPr/>
        </p:nvPicPr>
        <p:blipFill rotWithShape="1">
          <a:blip r:embed="rId6">
            <a:alphaModFix/>
          </a:blip>
          <a:srcRect b="0" l="0" r="0" t="83911"/>
          <a:stretch/>
        </p:blipFill>
        <p:spPr>
          <a:xfrm>
            <a:off x="1267426" y="3479313"/>
            <a:ext cx="15118800" cy="252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0e67b62acb_0_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8200" y="6138725"/>
            <a:ext cx="8257249" cy="32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0e67b62acb_0_26"/>
          <p:cNvSpPr txBox="1"/>
          <p:nvPr/>
        </p:nvSpPr>
        <p:spPr>
          <a:xfrm>
            <a:off x="5070213" y="6906076"/>
            <a:ext cx="7513200" cy="2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made가 Count와 0.78의 </a:t>
            </a:r>
            <a:endParaRPr sz="4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높은 양의 상관관계를 가진다 </a:t>
            </a:r>
            <a:endParaRPr sz="235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g20e67b62acb_0_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96350" y="3263350"/>
            <a:ext cx="1082000" cy="10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0e67b62acb_0_26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연도별 그룹화</a:t>
            </a:r>
            <a:endParaRPr sz="18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20e67b62acb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20e67b62acb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0e67b62acb_0_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0e67b62acb_0_56"/>
          <p:cNvSpPr txBox="1"/>
          <p:nvPr/>
        </p:nvSpPr>
        <p:spPr>
          <a:xfrm>
            <a:off x="4989400" y="1963813"/>
            <a:ext cx="118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연도별 3그룹으로 나눈 뒤, 학습 진행</a:t>
            </a:r>
            <a:endParaRPr b="1" sz="35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6" name="Google Shape;486;g20e67b62acb_0_56"/>
          <p:cNvSpPr txBox="1"/>
          <p:nvPr/>
        </p:nvSpPr>
        <p:spPr>
          <a:xfrm>
            <a:off x="9973400" y="4282313"/>
            <a:ext cx="6911100" cy="2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made가 Count와 0.78의 높은 양의 상관관계를 가진다 </a:t>
            </a:r>
            <a:endParaRPr sz="235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g20e67b62acb_0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375" y="3022125"/>
            <a:ext cx="12287250" cy="267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8" name="Google Shape;488;g20e67b62acb_0_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375" y="6612949"/>
            <a:ext cx="12220575" cy="3067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9" name="Google Shape;489;g20e67b62acb_0_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0375" y="4184600"/>
            <a:ext cx="12230100" cy="3067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g20e67b62acb_0_56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연도별 그룹화</a:t>
            </a:r>
            <a:endParaRPr sz="18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g20e6833b245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0e6833b245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0e6833b245_0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0e6833b245_0_122"/>
          <p:cNvSpPr txBox="1"/>
          <p:nvPr/>
        </p:nvSpPr>
        <p:spPr>
          <a:xfrm>
            <a:off x="5141800" y="1963813"/>
            <a:ext cx="11810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3그룹의 예측 결과를 합친 후, 결과 제출</a:t>
            </a:r>
            <a:endParaRPr b="1" sz="35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9" name="Google Shape;499;g20e6833b245_0_122"/>
          <p:cNvSpPr txBox="1"/>
          <p:nvPr/>
        </p:nvSpPr>
        <p:spPr>
          <a:xfrm>
            <a:off x="9973400" y="4282313"/>
            <a:ext cx="6911100" cy="2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made가 Count와 0.78의 높은 양의 상관관계를 가진다 </a:t>
            </a:r>
            <a:endParaRPr sz="235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g20e6833b245_0_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500" y="3005976"/>
            <a:ext cx="54673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0e6833b245_0_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900" y="4434725"/>
            <a:ext cx="16163925" cy="38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0e6833b245_0_1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3500" y="8499200"/>
            <a:ext cx="16081324" cy="14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0e6833b245_0_122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연도별 그룹화</a:t>
            </a:r>
            <a:endParaRPr sz="18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0c8bd832fc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20c8bd832fc_2_0"/>
          <p:cNvSpPr txBox="1"/>
          <p:nvPr/>
        </p:nvSpPr>
        <p:spPr>
          <a:xfrm>
            <a:off x="1002295" y="3002314"/>
            <a:ext cx="162726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700" u="none" cap="none" strike="noStrike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분류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20c8bd832fc_2_0"/>
          <p:cNvSpPr txBox="1"/>
          <p:nvPr/>
        </p:nvSpPr>
        <p:spPr>
          <a:xfrm>
            <a:off x="1002295" y="768427"/>
            <a:ext cx="3021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g20c8bd832fc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1708" y="2169721"/>
            <a:ext cx="246624" cy="24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20c8bd832fc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0c8bd832fc_2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71425"/>
            <a:ext cx="18288001" cy="57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20c8bd832fc_2_7"/>
          <p:cNvSpPr txBox="1"/>
          <p:nvPr/>
        </p:nvSpPr>
        <p:spPr>
          <a:xfrm>
            <a:off x="2835913" y="3800576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이진형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20c8bd832fc_2_7"/>
          <p:cNvSpPr txBox="1"/>
          <p:nvPr/>
        </p:nvSpPr>
        <p:spPr>
          <a:xfrm>
            <a:off x="7457867" y="3800576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범주형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20c8bd832fc_2_7"/>
          <p:cNvSpPr txBox="1"/>
          <p:nvPr/>
        </p:nvSpPr>
        <p:spPr>
          <a:xfrm>
            <a:off x="12079822" y="3800576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범주형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g20c8bd832fc_2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8285715" cy="7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0c8bd832fc_2_7"/>
          <p:cNvSpPr txBox="1"/>
          <p:nvPr/>
        </p:nvSpPr>
        <p:spPr>
          <a:xfrm>
            <a:off x="793238" y="8150454"/>
            <a:ext cx="248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뇌졸중?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3" name="Google Shape;523;g20c8bd832fc_2_7"/>
          <p:cNvSpPr txBox="1"/>
          <p:nvPr/>
        </p:nvSpPr>
        <p:spPr>
          <a:xfrm>
            <a:off x="793240" y="8999373"/>
            <a:ext cx="24226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뇌의 일부분에 혈액을 공급하고 있는 혈관이 막히거나(뇌경색) 터짐(뇌출혈)으로써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그 부분의 뇌가 손상되어 나타나는 신경학적 증상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20c8bd832fc_2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0c8bd832fc_2_19"/>
          <p:cNvSpPr txBox="1"/>
          <p:nvPr/>
        </p:nvSpPr>
        <p:spPr>
          <a:xfrm>
            <a:off x="15769269" y="9955426"/>
            <a:ext cx="127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20c8bd832fc_2_19"/>
          <p:cNvSpPr txBox="1"/>
          <p:nvPr/>
        </p:nvSpPr>
        <p:spPr>
          <a:xfrm>
            <a:off x="1469907" y="431745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0c8bd832fc_2_19"/>
          <p:cNvSpPr txBox="1"/>
          <p:nvPr/>
        </p:nvSpPr>
        <p:spPr>
          <a:xfrm>
            <a:off x="1331475" y="474577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20c8bd832fc_2_19"/>
          <p:cNvSpPr txBox="1"/>
          <p:nvPr/>
        </p:nvSpPr>
        <p:spPr>
          <a:xfrm>
            <a:off x="13379401" y="431745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0c8bd832fc_2_19"/>
          <p:cNvSpPr txBox="1"/>
          <p:nvPr/>
        </p:nvSpPr>
        <p:spPr>
          <a:xfrm>
            <a:off x="13240993" y="474577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g20c8bd832fc_2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2444" y="5263232"/>
            <a:ext cx="4864146" cy="2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0c8bd832fc_2_19"/>
          <p:cNvPicPr preferRelativeResize="0"/>
          <p:nvPr/>
        </p:nvPicPr>
        <p:blipFill rotWithShape="1">
          <a:blip r:embed="rId5">
            <a:alphaModFix/>
          </a:blip>
          <a:srcRect b="3175" l="0" r="0" t="0"/>
          <a:stretch/>
        </p:blipFill>
        <p:spPr>
          <a:xfrm>
            <a:off x="98850" y="2222375"/>
            <a:ext cx="17955225" cy="79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0c8bd832fc_2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779988"/>
            <a:ext cx="3121400" cy="740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0c8bd832fc_2_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05429" y="2856188"/>
            <a:ext cx="3813203" cy="68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0c8bd832fc_2_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05429" y="5437522"/>
            <a:ext cx="3813203" cy="2083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20c8bd832fc_2_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05429" y="8837351"/>
            <a:ext cx="3813203" cy="68271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20c8bd832fc_2_19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파악-train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1" name="Google Shape;541;g20c8bd832fc_2_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989324" y="1250495"/>
            <a:ext cx="7862100" cy="15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4471977" y="968510"/>
            <a:ext cx="13424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전처리와 인코딩을 통해 머신러닝의 목적에 맞게 처리하고 </a:t>
            </a:r>
            <a:endParaRPr sz="2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EDA 분석을 통해 데이터를 다양한 각도에서 관찰하고 깊게 이해할 수 있다.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Kaggle의 Playground 대회 참가를 통해 수업시간에 배웠던 머신러닝 분류, 회귀 문제 복습 및 실력을 향상시킬 수 있다.</a:t>
            </a:r>
            <a:endParaRPr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95" y="4571506"/>
            <a:ext cx="3723584" cy="5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/>
        </p:nvSpPr>
        <p:spPr>
          <a:xfrm>
            <a:off x="1808349" y="4657767"/>
            <a:ext cx="300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박민이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494186" y="5714950"/>
            <a:ext cx="3723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프로젝트를 진행하며 EDA 분석,분류, 회귀 등 머신러닝에 학습했던 내용의 이해도 및 데이터의 대한 이해도를 높여 머신 러닝 모델을 적절하게 사용할 수 있도록 한다.</a:t>
            </a:r>
            <a:endParaRPr sz="1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EDA분석, 머신러닝 모델 적용 (분류 -&gt; 회귀), PPT 제작, </a:t>
            </a: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발표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3744" y="4596456"/>
            <a:ext cx="3723584" cy="5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6170243" y="4641771"/>
            <a:ext cx="217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박수빈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5127824" y="5708650"/>
            <a:ext cx="37236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EDA분석을 통해 데이터에 대한 이해도를 높이고 머신러닝의 기초를 다져 회귀, 분류에 따른 머신러닝 모델을 알맞게 사용할 수 있다.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EDA분석, 머신러닝 모델 적용 (회귀 -&gt; 분류), PPT 제작, </a:t>
            </a: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발표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4980" y="4596444"/>
            <a:ext cx="3723584" cy="5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9683977" y="3990202"/>
            <a:ext cx="1026952" cy="508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2021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3958875" y="5702500"/>
            <a:ext cx="38778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데이터셋에 대한 EDA를 통하여 각 특성이 어떤식으로 영향을 미치는 지에 대해서 이해</a:t>
            </a: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를 하면서 어떤식으로</a:t>
            </a:r>
            <a:r>
              <a:rPr lang="en-US" sz="19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데이터 인코딩, 스케일링, 모델링 활용을</a:t>
            </a: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 해야 될 지. 알아보면서</a:t>
            </a:r>
            <a:r>
              <a:rPr lang="en-US" sz="19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이번에 참여하는 </a:t>
            </a:r>
            <a:r>
              <a:rPr lang="en-US" sz="19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경진대회의 순위권에 들어가보도록 하자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전체적인 일정 작성 및 검토  (회귀-&gt;분류)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5176075" y="4682157"/>
            <a:ext cx="2327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현동엽(팀장)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53817" y="1130698"/>
            <a:ext cx="196003" cy="19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4153825" y="2715163"/>
            <a:ext cx="196000" cy="1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8432" y="4596456"/>
            <a:ext cx="3723584" cy="5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10768443" y="4641771"/>
            <a:ext cx="217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이용희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9505249" y="5702500"/>
            <a:ext cx="3723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실습을 함으로써 머신러닝 사용에 대한 전체적인 플로우를 이해하고 데이터 분석, 피처 인코딩 등 다양한 기술을 습득할 수 있다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EDA분석, 머신러닝 모델 적용 (분류 -&gt; 회귀)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20c8bd832fc_2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20c8bd832fc_2_37"/>
          <p:cNvSpPr txBox="1"/>
          <p:nvPr/>
        </p:nvSpPr>
        <p:spPr>
          <a:xfrm>
            <a:off x="16000895" y="9756000"/>
            <a:ext cx="127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20c8bd832fc_2_37"/>
          <p:cNvSpPr txBox="1"/>
          <p:nvPr/>
        </p:nvSpPr>
        <p:spPr>
          <a:xfrm>
            <a:off x="1701533" y="4118029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20c8bd832fc_2_37"/>
          <p:cNvSpPr txBox="1"/>
          <p:nvPr/>
        </p:nvSpPr>
        <p:spPr>
          <a:xfrm>
            <a:off x="1563101" y="4546352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20c8bd832fc_2_37"/>
          <p:cNvSpPr txBox="1"/>
          <p:nvPr/>
        </p:nvSpPr>
        <p:spPr>
          <a:xfrm>
            <a:off x="13611027" y="4118029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20c8bd832fc_2_37"/>
          <p:cNvSpPr txBox="1"/>
          <p:nvPr/>
        </p:nvSpPr>
        <p:spPr>
          <a:xfrm>
            <a:off x="13472619" y="4546352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g20c8bd832fc_2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48946"/>
            <a:ext cx="18283656" cy="810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0c8bd832fc_2_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865962"/>
            <a:ext cx="2985273" cy="738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0c8bd832fc_2_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1500" y="2804201"/>
            <a:ext cx="4183450" cy="7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0c8bd832fc_2_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1494" y="5693759"/>
            <a:ext cx="4183465" cy="219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0c8bd832fc_2_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01494" y="9443758"/>
            <a:ext cx="4183465" cy="72022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0c8bd832fc_2_37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파악-test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8" name="Google Shape;558;g20c8bd832fc_2_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g20c8bd832fc_2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20c8bd832fc_2_54"/>
          <p:cNvSpPr txBox="1"/>
          <p:nvPr/>
        </p:nvSpPr>
        <p:spPr>
          <a:xfrm>
            <a:off x="16000895" y="9746476"/>
            <a:ext cx="127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20c8bd832fc_2_54"/>
          <p:cNvSpPr txBox="1"/>
          <p:nvPr/>
        </p:nvSpPr>
        <p:spPr>
          <a:xfrm>
            <a:off x="1701533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20c8bd832fc_2_54"/>
          <p:cNvSpPr txBox="1"/>
          <p:nvPr/>
        </p:nvSpPr>
        <p:spPr>
          <a:xfrm>
            <a:off x="1563101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20c8bd832fc_2_54"/>
          <p:cNvSpPr txBox="1"/>
          <p:nvPr/>
        </p:nvSpPr>
        <p:spPr>
          <a:xfrm>
            <a:off x="13611027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g20c8bd832fc_2_54"/>
          <p:cNvSpPr txBox="1"/>
          <p:nvPr/>
        </p:nvSpPr>
        <p:spPr>
          <a:xfrm>
            <a:off x="13472619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g20c8bd832fc_2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69" y="2261274"/>
            <a:ext cx="18177799" cy="8111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0c8bd832fc_2_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64328"/>
            <a:ext cx="3242350" cy="76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20c8bd832fc_2_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0850" y="2794175"/>
            <a:ext cx="4119250" cy="7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0c8bd832fc_2_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10852" y="5345684"/>
            <a:ext cx="4119237" cy="216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0c8bd832fc_2_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10852" y="8877252"/>
            <a:ext cx="4119237" cy="70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0c8bd832fc_2_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64694" y="8124046"/>
            <a:ext cx="1716349" cy="839023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0c8bd832fc_2_54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파악-original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6" name="Google Shape;576;g20c8bd832fc_2_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g20f35bd0e5b_5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g20f35bd0e5b_5_6"/>
          <p:cNvSpPr txBox="1"/>
          <p:nvPr/>
        </p:nvSpPr>
        <p:spPr>
          <a:xfrm>
            <a:off x="1701533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g20f35bd0e5b_5_6"/>
          <p:cNvSpPr txBox="1"/>
          <p:nvPr/>
        </p:nvSpPr>
        <p:spPr>
          <a:xfrm>
            <a:off x="1563101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20f35bd0e5b_5_6"/>
          <p:cNvSpPr txBox="1"/>
          <p:nvPr/>
        </p:nvSpPr>
        <p:spPr>
          <a:xfrm>
            <a:off x="13611027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0f35bd0e5b_5_6"/>
          <p:cNvSpPr txBox="1"/>
          <p:nvPr/>
        </p:nvSpPr>
        <p:spPr>
          <a:xfrm>
            <a:off x="13472619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20f35bd0e5b_5_6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7" name="Google Shape;587;g20f35bd0e5b_5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20f35bd0e5b_5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150" y="1547375"/>
            <a:ext cx="16575726" cy="83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20c8bd832fc_2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20c8bd832fc_2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71425"/>
            <a:ext cx="18288001" cy="57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20c8bd832fc_2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8526" y="4561461"/>
            <a:ext cx="4263109" cy="432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" name="Google Shape;596;g20c8bd832fc_2_72"/>
          <p:cNvGrpSpPr/>
          <p:nvPr/>
        </p:nvGrpSpPr>
        <p:grpSpPr>
          <a:xfrm>
            <a:off x="306971" y="2542884"/>
            <a:ext cx="8526217" cy="3523385"/>
            <a:chOff x="306971" y="2542884"/>
            <a:chExt cx="8526217" cy="3523385"/>
          </a:xfrm>
        </p:grpSpPr>
        <p:pic>
          <p:nvPicPr>
            <p:cNvPr id="597" name="Google Shape;597;g20c8bd832fc_2_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6971" y="2542884"/>
              <a:ext cx="8526217" cy="3523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g20c8bd832fc_2_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38526" y="3423731"/>
              <a:ext cx="4263109" cy="1761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g20c8bd832fc_2_72"/>
          <p:cNvSpPr txBox="1"/>
          <p:nvPr/>
        </p:nvSpPr>
        <p:spPr>
          <a:xfrm>
            <a:off x="2835913" y="3800576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수치형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20c8bd832fc_2_72"/>
          <p:cNvSpPr txBox="1"/>
          <p:nvPr/>
        </p:nvSpPr>
        <p:spPr>
          <a:xfrm>
            <a:off x="2175770" y="5670131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g20c8bd832fc_2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470" y="4561461"/>
            <a:ext cx="4263109" cy="432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g20c8bd832fc_2_72"/>
          <p:cNvGrpSpPr/>
          <p:nvPr/>
        </p:nvGrpSpPr>
        <p:grpSpPr>
          <a:xfrm>
            <a:off x="4928916" y="2542884"/>
            <a:ext cx="8526217" cy="3523385"/>
            <a:chOff x="4928916" y="2542884"/>
            <a:chExt cx="8526217" cy="3523385"/>
          </a:xfrm>
        </p:grpSpPr>
        <p:pic>
          <p:nvPicPr>
            <p:cNvPr id="603" name="Google Shape;603;g20c8bd832fc_2_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28916" y="2542884"/>
              <a:ext cx="8526217" cy="3523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g20c8bd832fc_2_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60470" y="3423731"/>
              <a:ext cx="4263109" cy="1761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5" name="Google Shape;605;g20c8bd832fc_2_72"/>
          <p:cNvSpPr txBox="1"/>
          <p:nvPr/>
        </p:nvSpPr>
        <p:spPr>
          <a:xfrm>
            <a:off x="7457867" y="3800576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이진</a:t>
            </a: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0c8bd832fc_2_72"/>
          <p:cNvSpPr txBox="1"/>
          <p:nvPr/>
        </p:nvSpPr>
        <p:spPr>
          <a:xfrm>
            <a:off x="6797714" y="5670131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hypertension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g20c8bd832fc_2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2415" y="4561461"/>
            <a:ext cx="4263109" cy="432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g20c8bd832fc_2_72"/>
          <p:cNvGrpSpPr/>
          <p:nvPr/>
        </p:nvGrpSpPr>
        <p:grpSpPr>
          <a:xfrm>
            <a:off x="9550861" y="2542884"/>
            <a:ext cx="8526217" cy="3523385"/>
            <a:chOff x="9550861" y="2542884"/>
            <a:chExt cx="8526217" cy="3523385"/>
          </a:xfrm>
        </p:grpSpPr>
        <p:pic>
          <p:nvPicPr>
            <p:cNvPr id="609" name="Google Shape;609;g20c8bd832fc_2_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50861" y="2542884"/>
              <a:ext cx="8526217" cy="3523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g20c8bd832fc_2_7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682415" y="3423731"/>
              <a:ext cx="4263109" cy="1761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g20c8bd832fc_2_72"/>
          <p:cNvSpPr txBox="1"/>
          <p:nvPr/>
        </p:nvSpPr>
        <p:spPr>
          <a:xfrm>
            <a:off x="12079822" y="3800576"/>
            <a:ext cx="3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범주형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20c8bd832fc_2_72"/>
          <p:cNvSpPr txBox="1"/>
          <p:nvPr/>
        </p:nvSpPr>
        <p:spPr>
          <a:xfrm>
            <a:off x="11419679" y="5670131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gender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20c8bd832fc_2_72"/>
          <p:cNvSpPr txBox="1"/>
          <p:nvPr/>
        </p:nvSpPr>
        <p:spPr>
          <a:xfrm>
            <a:off x="2175770" y="6723591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avg_glucose_level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20c8bd832fc_2_72"/>
          <p:cNvSpPr txBox="1"/>
          <p:nvPr/>
        </p:nvSpPr>
        <p:spPr>
          <a:xfrm>
            <a:off x="2175770" y="7814496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bmi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20c8bd832fc_2_72"/>
          <p:cNvSpPr txBox="1"/>
          <p:nvPr/>
        </p:nvSpPr>
        <p:spPr>
          <a:xfrm>
            <a:off x="6797714" y="6358212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heart_disease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20c8bd832fc_2_72"/>
          <p:cNvSpPr txBox="1"/>
          <p:nvPr/>
        </p:nvSpPr>
        <p:spPr>
          <a:xfrm>
            <a:off x="6797714" y="7072804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Residence_type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g20c8bd832fc_2_72"/>
          <p:cNvSpPr txBox="1"/>
          <p:nvPr/>
        </p:nvSpPr>
        <p:spPr>
          <a:xfrm>
            <a:off x="6797714" y="7803408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ever_married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20c8bd832fc_2_72"/>
          <p:cNvSpPr txBox="1"/>
          <p:nvPr/>
        </p:nvSpPr>
        <p:spPr>
          <a:xfrm>
            <a:off x="11387634" y="6723591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work_type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20c8bd832fc_2_72"/>
          <p:cNvSpPr txBox="1"/>
          <p:nvPr/>
        </p:nvSpPr>
        <p:spPr>
          <a:xfrm>
            <a:off x="11419679" y="7814496"/>
            <a:ext cx="47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smoking_status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g20c8bd832fc_2_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20c8bd832fc_2_72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g20c8bd832fc_2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20c8bd832fc_2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23408"/>
            <a:ext cx="8647161" cy="786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0c8bd832fc_2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7160" y="2423408"/>
            <a:ext cx="9473323" cy="786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20c8bd832fc_2_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3787" y="5656856"/>
            <a:ext cx="1762478" cy="120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0c8bd832fc_2_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34768" y="5656856"/>
            <a:ext cx="2010327" cy="120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0c8bd832fc_2_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50430" y="5656856"/>
            <a:ext cx="1872633" cy="120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0c8bd832fc_2_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03787" y="8286862"/>
            <a:ext cx="1679862" cy="120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20c8bd832fc_2_1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000000" y="8286862"/>
            <a:ext cx="1817556" cy="120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0c8bd832fc_2_10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163511" y="8286862"/>
            <a:ext cx="1487091" cy="118646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20c8bd832fc_2_105"/>
          <p:cNvSpPr txBox="1"/>
          <p:nvPr/>
        </p:nvSpPr>
        <p:spPr>
          <a:xfrm>
            <a:off x="468618" y="1771040"/>
            <a:ext cx="386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DISPLOT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g20c8bd832fc_2_105"/>
          <p:cNvSpPr txBox="1"/>
          <p:nvPr/>
        </p:nvSpPr>
        <p:spPr>
          <a:xfrm>
            <a:off x="8647162" y="1708667"/>
            <a:ext cx="386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BOXPLOT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g20c8bd832fc_2_10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20c8bd832fc_2_105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g20c8bd832fc_2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0c8bd832fc_2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543" y="4627286"/>
            <a:ext cx="9252553" cy="2771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20c8bd832fc_2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465" y="7399137"/>
            <a:ext cx="9390705" cy="288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0c8bd832fc_2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79174" y="1964818"/>
            <a:ext cx="8041307" cy="356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0c8bd832fc_2_1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79174" y="5746717"/>
            <a:ext cx="8041307" cy="4538997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20c8bd832fc_2_121"/>
          <p:cNvSpPr txBox="1"/>
          <p:nvPr/>
        </p:nvSpPr>
        <p:spPr>
          <a:xfrm>
            <a:off x="468618" y="1588543"/>
            <a:ext cx="386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STRIPPLOT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g20c8bd832fc_2_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625" y="2236200"/>
            <a:ext cx="9183474" cy="2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0c8bd832fc_2_1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20c8bd832fc_2_121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2" name="Google Shape;652;g20c8bd832fc_2_1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61013" y="7866100"/>
            <a:ext cx="6000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0c8bd832fc_2_1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4638" y="7853575"/>
            <a:ext cx="6000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20c8bd832fc_2_1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79175" y="3266925"/>
            <a:ext cx="7886901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0c8bd832fc_2_1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154550" y="7653050"/>
            <a:ext cx="7886901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g20c8bd832fc_2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20c8bd832fc_2_133"/>
          <p:cNvPicPr preferRelativeResize="0"/>
          <p:nvPr/>
        </p:nvPicPr>
        <p:blipFill rotWithShape="1">
          <a:blip r:embed="rId4">
            <a:alphaModFix/>
          </a:blip>
          <a:srcRect b="0" l="0" r="36564" t="0"/>
          <a:stretch/>
        </p:blipFill>
        <p:spPr>
          <a:xfrm>
            <a:off x="281898" y="2040875"/>
            <a:ext cx="17121626" cy="82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20c8bd832fc_2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20c8bd832fc_2_133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g20c8bd832fc_2_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20c8bd832fc_2_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25" y="1857450"/>
            <a:ext cx="17651850" cy="804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20c8bd832fc_2_3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20c8bd832fc_2_399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g20c8bd832fc_2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0c8bd832fc_2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0000" y="8619048"/>
            <a:ext cx="14481095" cy="166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0c8bd832fc_2_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0000" y="2025420"/>
            <a:ext cx="14481095" cy="664870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20c8bd832fc_2_140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COUNTPLOT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0" name="Google Shape;680;g20c8bd832fc_2_1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g20c8bd832fc_2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0c8bd832fc_2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4927" y="2100052"/>
            <a:ext cx="14481095" cy="658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0c8bd832fc_2_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925" y="8680450"/>
            <a:ext cx="14651000" cy="16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20c8bd832fc_2_148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COUNTPLOT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9" name="Google Shape;689;g20c8bd832fc_2_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1002295" y="3002314"/>
            <a:ext cx="16272723" cy="2064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진행 방식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1002295" y="768427"/>
            <a:ext cx="3021801" cy="3068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1708" y="2169721"/>
            <a:ext cx="246624" cy="24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g20c8bd832fc_2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20c8bd832fc_2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1369" y="2054363"/>
            <a:ext cx="14591247" cy="662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20c8bd832fc_2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375" y="8676200"/>
            <a:ext cx="14695950" cy="16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20c8bd832fc_2_156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COUNTPLOT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8" name="Google Shape;698;g20c8bd832fc_2_1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g20c8bd832fc_2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20c8bd832fc_2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7233" y="2119917"/>
            <a:ext cx="14481095" cy="657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20c8bd832fc_2_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6447" y="8676190"/>
            <a:ext cx="14481095" cy="1605257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20c8bd832fc_2_164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COUNTPLOT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7" name="Google Shape;707;g20c8bd832fc_2_1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g20c8bd832fc_2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20c8bd832fc_2_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8160" y="2014386"/>
            <a:ext cx="15144160" cy="6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0c8bd832fc_2_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8315" y="8377766"/>
            <a:ext cx="15144160" cy="19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20c8bd832fc_2_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0514" y="9763445"/>
            <a:ext cx="12117041" cy="52226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20c8bd832fc_2_172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COUNTPLOT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7" name="Google Shape;717;g20c8bd832fc_2_1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g20c8bd832fc_2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0c8bd832fc_2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0931" y="2065404"/>
            <a:ext cx="15034006" cy="599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20c8bd832fc_2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5854" y="8061962"/>
            <a:ext cx="15034006" cy="2223752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20c8bd832fc_2_189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COUNTPLOT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6" name="Google Shape;726;g20c8bd832fc_2_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20c8bd832fc_2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20c8bd832fc_2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854" y="1955250"/>
            <a:ext cx="15034006" cy="619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20c8bd832fc_2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5854" y="8151463"/>
            <a:ext cx="15034006" cy="21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20c8bd832fc_2_181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COUNTPLOT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35" name="Google Shape;735;g20c8bd832fc_2_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g20c8bd832fc_2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20c8bd832fc_2_197"/>
          <p:cNvSpPr txBox="1"/>
          <p:nvPr/>
        </p:nvSpPr>
        <p:spPr>
          <a:xfrm>
            <a:off x="1701533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20c8bd832fc_2_197"/>
          <p:cNvSpPr txBox="1"/>
          <p:nvPr/>
        </p:nvSpPr>
        <p:spPr>
          <a:xfrm>
            <a:off x="1563101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g20c8bd832fc_2_197"/>
          <p:cNvSpPr txBox="1"/>
          <p:nvPr/>
        </p:nvSpPr>
        <p:spPr>
          <a:xfrm>
            <a:off x="13611027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20c8bd832fc_2_197"/>
          <p:cNvSpPr txBox="1"/>
          <p:nvPr/>
        </p:nvSpPr>
        <p:spPr>
          <a:xfrm>
            <a:off x="13472619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g20c8bd832fc_2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525" y="1894250"/>
            <a:ext cx="7847050" cy="7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20c8bd832fc_2_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0625" y="1894249"/>
            <a:ext cx="7623726" cy="7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20c8bd832fc_2_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221" y="9651238"/>
            <a:ext cx="466477" cy="360318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20c8bd832fc_2_197"/>
          <p:cNvSpPr txBox="1"/>
          <p:nvPr/>
        </p:nvSpPr>
        <p:spPr>
          <a:xfrm>
            <a:off x="1531936" y="9537911"/>
            <a:ext cx="2283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Age, hypertension,avg_glucose_level, heart_disease</a:t>
            </a:r>
            <a:r>
              <a:rPr lang="en-US" sz="2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변수는 대체적으로 상관관계가 있음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9" name="Google Shape;749;g20c8bd832fc_2_197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EDA 분석 - HEATMAP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50" name="Google Shape;750;g20c8bd832fc_2_1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g20c8bd832fc_2_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20c8bd832fc_2_212"/>
          <p:cNvSpPr txBox="1"/>
          <p:nvPr/>
        </p:nvSpPr>
        <p:spPr>
          <a:xfrm>
            <a:off x="1701533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20c8bd832fc_2_212"/>
          <p:cNvSpPr txBox="1"/>
          <p:nvPr/>
        </p:nvSpPr>
        <p:spPr>
          <a:xfrm>
            <a:off x="1563101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g20c8bd832fc_2_212"/>
          <p:cNvSpPr txBox="1"/>
          <p:nvPr/>
        </p:nvSpPr>
        <p:spPr>
          <a:xfrm>
            <a:off x="13611027" y="4108505"/>
            <a:ext cx="29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산업특성 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g20c8bd832fc_2_212"/>
          <p:cNvSpPr txBox="1"/>
          <p:nvPr/>
        </p:nvSpPr>
        <p:spPr>
          <a:xfrm>
            <a:off x="13472619" y="4536829"/>
            <a:ext cx="325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Industrial character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g20c8bd832fc_2_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18" y="1863734"/>
            <a:ext cx="17255608" cy="64752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20c8bd832fc_2_212"/>
          <p:cNvSpPr txBox="1"/>
          <p:nvPr/>
        </p:nvSpPr>
        <p:spPr>
          <a:xfrm>
            <a:off x="-1594513" y="9123578"/>
            <a:ext cx="2179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예측 정확도를 높이기 위해 변별력이 없었던 Residence_type과 bmi를 삭제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2" name="Google Shape;762;g20c8bd832fc_2_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5331" y="9019778"/>
            <a:ext cx="779228" cy="60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0c8bd832fc_2_2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618" y="2511259"/>
            <a:ext cx="17255608" cy="612850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20c8bd832fc_2_212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피처 엔지니어링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5" name="Google Shape;765;g20c8bd832fc_2_2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g20c8bd832fc_2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20c8bd832fc_2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732" y="7759036"/>
            <a:ext cx="7321289" cy="208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20c8bd832fc_2_2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193" y="1734940"/>
            <a:ext cx="7321289" cy="595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20c8bd832fc_2_2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47845" y="1734940"/>
            <a:ext cx="7779235" cy="602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20c8bd832fc_2_2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38775" y="4678829"/>
            <a:ext cx="1427212" cy="79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20c8bd832fc_2_2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47845" y="7759036"/>
            <a:ext cx="7779235" cy="198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20c8bd832fc_2_2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8732" y="9210274"/>
            <a:ext cx="7291795" cy="53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20c8bd832fc_2_2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47850" y="9074325"/>
            <a:ext cx="7779224" cy="5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20c8bd832fc_2_226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피처 엔지니어링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9" name="Google Shape;779;g20c8bd832fc_2_2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g20c8bd832fc_2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20c8bd832fc_2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3731" y="4729146"/>
            <a:ext cx="1478253" cy="82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g20c8bd832fc_2_2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72404" y="2178925"/>
            <a:ext cx="7291795" cy="598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g20c8bd832fc_2_2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732" y="2164142"/>
            <a:ext cx="7291795" cy="595743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20c8bd832fc_2_238"/>
          <p:cNvSpPr txBox="1"/>
          <p:nvPr/>
        </p:nvSpPr>
        <p:spPr>
          <a:xfrm>
            <a:off x="-165642" y="8438145"/>
            <a:ext cx="15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흡연이 뇌졸중에 미치는 영향을 확인하기 위해 이진형으로 변경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9" name="Google Shape;789;g20c8bd832fc_2_2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1583" y="8520734"/>
            <a:ext cx="466477" cy="360318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20c8bd832fc_2_238"/>
          <p:cNvSpPr txBox="1"/>
          <p:nvPr/>
        </p:nvSpPr>
        <p:spPr>
          <a:xfrm>
            <a:off x="2216805" y="9061350"/>
            <a:ext cx="1096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never smoked : unknown, never smoked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smokes : formerly smoked, smokes</a:t>
            </a:r>
            <a:endParaRPr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1" name="Google Shape;791;g20c8bd832fc_2_238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피처 엔지니어링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2" name="Google Shape;792;g20c8bd832fc_2_2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g20c8bd832fc_2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20c8bd832fc_2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72404" y="2178925"/>
            <a:ext cx="7291795" cy="598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20c8bd832fc_2_2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3731" y="4729146"/>
            <a:ext cx="1478253" cy="82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20c8bd832fc_2_2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732" y="2178925"/>
            <a:ext cx="7291795" cy="5942647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20c8bd832fc_2_251"/>
          <p:cNvSpPr txBox="1"/>
          <p:nvPr/>
        </p:nvSpPr>
        <p:spPr>
          <a:xfrm>
            <a:off x="-546642" y="8361945"/>
            <a:ext cx="15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형태가 뇌졸중에 미치는 영향을 확인하기 위해서 값 변경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2" name="Google Shape;802;g20c8bd832fc_2_2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1583" y="8444534"/>
            <a:ext cx="466477" cy="360318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g20c8bd832fc_2_251"/>
          <p:cNvSpPr txBox="1"/>
          <p:nvPr/>
        </p:nvSpPr>
        <p:spPr>
          <a:xfrm>
            <a:off x="2140605" y="8985150"/>
            <a:ext cx="10961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never_worked : never_worked, children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Self_employed : Self_employed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employee : Private, Govt_job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4" name="Google Shape;804;g20c8bd832fc_2_251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피처 엔지니어링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5" name="Google Shape;805;g20c8bd832fc_2_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0915b2b31f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0915b2b31f_1_24"/>
          <p:cNvSpPr txBox="1"/>
          <p:nvPr/>
        </p:nvSpPr>
        <p:spPr>
          <a:xfrm>
            <a:off x="989324" y="1250495"/>
            <a:ext cx="786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0915b2b31f_1_24"/>
          <p:cNvSpPr txBox="1"/>
          <p:nvPr/>
        </p:nvSpPr>
        <p:spPr>
          <a:xfrm>
            <a:off x="4471977" y="968510"/>
            <a:ext cx="134241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A팀, B팀으로 나눠 각각 회귀와 분류 문제를 맡고, 후에 문제를 다시 바꿔서 해결함으로써 </a:t>
            </a:r>
            <a:endParaRPr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팀원이 회귀와 분류 문제를 경험하도록 하자.</a:t>
            </a:r>
            <a:endParaRPr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A팀: 박민이, 이용희 /  B팀: 박수빈, 현동엽</a:t>
            </a:r>
            <a:endParaRPr sz="2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g20915b2b31f_1_24"/>
          <p:cNvSpPr txBox="1"/>
          <p:nvPr/>
        </p:nvSpPr>
        <p:spPr>
          <a:xfrm>
            <a:off x="9683977" y="3990202"/>
            <a:ext cx="1026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2021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20915b2b31f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3817" y="1130698"/>
            <a:ext cx="196003" cy="19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0915b2b31f_1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4153825" y="2715163"/>
            <a:ext cx="196000" cy="1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0915b2b31f_1_24"/>
          <p:cNvSpPr txBox="1"/>
          <p:nvPr/>
        </p:nvSpPr>
        <p:spPr>
          <a:xfrm>
            <a:off x="970276" y="3289314"/>
            <a:ext cx="786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20915b2b31f_1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6214" y="4750761"/>
            <a:ext cx="3723584" cy="5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0915b2b31f_1_24"/>
          <p:cNvSpPr txBox="1"/>
          <p:nvPr/>
        </p:nvSpPr>
        <p:spPr>
          <a:xfrm>
            <a:off x="5358652" y="4807904"/>
            <a:ext cx="300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분류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20915b2b31f_1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21012" y="4788866"/>
            <a:ext cx="3723584" cy="57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0915b2b31f_1_24"/>
          <p:cNvSpPr txBox="1"/>
          <p:nvPr/>
        </p:nvSpPr>
        <p:spPr>
          <a:xfrm>
            <a:off x="11990604" y="4861104"/>
            <a:ext cx="217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회귀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20915b2b31f_1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1889" y="5640934"/>
            <a:ext cx="6171429" cy="123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0915b2b31f_1_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54900" y="5656100"/>
            <a:ext cx="6210426" cy="12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0915b2b31f_1_24"/>
          <p:cNvSpPr txBox="1"/>
          <p:nvPr/>
        </p:nvSpPr>
        <p:spPr>
          <a:xfrm>
            <a:off x="1611968" y="7085464"/>
            <a:ext cx="78549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Playground Series - Season 3, Episode 2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: 뇌졸중 예측 경진대회 </a:t>
            </a:r>
            <a:endParaRPr sz="24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내용 : </a:t>
            </a:r>
            <a:r>
              <a:rPr lang="en-US" sz="2400">
                <a:solidFill>
                  <a:srgbClr val="212121"/>
                </a:solidFill>
                <a:latin typeface="Nanum Gothic"/>
                <a:ea typeface="Nanum Gothic"/>
                <a:cs typeface="Nanum Gothic"/>
                <a:sym typeface="Nanum Gothic"/>
              </a:rPr>
              <a:t>성별, 나이, 다양한 질병 및 흡연 상태와 같은 입력 매개 변수를 기반으로 환자가 뇌졸중에 걸릴 가능성이 있는지 예측하기 위한 데이터 셋</a:t>
            </a:r>
            <a:endParaRPr sz="2400">
              <a:solidFill>
                <a:srgbClr val="21212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2121"/>
                </a:solidFill>
                <a:latin typeface="Nanum Gothic"/>
                <a:ea typeface="Nanum Gothic"/>
                <a:cs typeface="Nanum Gothic"/>
                <a:sym typeface="Nanum Gothic"/>
              </a:rPr>
              <a:t>평가지표 : ROC Curve</a:t>
            </a:r>
            <a:endParaRPr sz="2400">
              <a:solidFill>
                <a:srgbClr val="21212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2121"/>
                </a:solidFill>
                <a:latin typeface="Nanum Gothic"/>
                <a:ea typeface="Nanum Gothic"/>
                <a:cs typeface="Nanum Gothic"/>
                <a:sym typeface="Nanum Gothic"/>
              </a:rPr>
              <a:t>타임라인 : 2023.1.10 ~ 2023.1.16</a:t>
            </a:r>
            <a:endParaRPr sz="2400">
              <a:solidFill>
                <a:srgbClr val="21212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g20915b2b31f_1_24"/>
          <p:cNvSpPr txBox="1"/>
          <p:nvPr/>
        </p:nvSpPr>
        <p:spPr>
          <a:xfrm>
            <a:off x="10026293" y="7051414"/>
            <a:ext cx="7826400" cy="3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Playground Series - Season 3, Episode 6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:  파리 지역 집 값 예측 경진대회 </a:t>
            </a:r>
            <a:endParaRPr sz="24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2121"/>
                </a:solidFill>
                <a:latin typeface="Nanum Gothic"/>
                <a:ea typeface="Nanum Gothic"/>
                <a:cs typeface="Nanum Gothic"/>
                <a:sym typeface="Nanum Gothic"/>
              </a:rPr>
              <a:t>내용 : 교육 목적, 실습 및 필요한 지식 습득을 위한 파리의 가상 집값 데이터에서 생성된 데이터 셋</a:t>
            </a:r>
            <a:endParaRPr sz="2400">
              <a:solidFill>
                <a:srgbClr val="21212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2121"/>
                </a:solidFill>
                <a:latin typeface="Nanum Gothic"/>
                <a:ea typeface="Nanum Gothic"/>
                <a:cs typeface="Nanum Gothic"/>
                <a:sym typeface="Nanum Gothic"/>
              </a:rPr>
              <a:t>평가지표 : RMSE</a:t>
            </a:r>
            <a:endParaRPr sz="2400">
              <a:solidFill>
                <a:srgbClr val="21212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2121"/>
                </a:solidFill>
                <a:latin typeface="Nanum Gothic"/>
                <a:ea typeface="Nanum Gothic"/>
                <a:cs typeface="Nanum Gothic"/>
                <a:sym typeface="Nanum Gothic"/>
              </a:rPr>
              <a:t>타임라인 : 2023.2.7 ~ 2023.2.20</a:t>
            </a:r>
            <a:endParaRPr sz="2400">
              <a:solidFill>
                <a:srgbClr val="21212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g20c8bd832fc_2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g20c8bd832fc_2_2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7005" y="2058520"/>
            <a:ext cx="9253012" cy="770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0c8bd832fc_2_2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2857" y="2148021"/>
            <a:ext cx="771544" cy="759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0c8bd832fc_2_2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02582" y="2148021"/>
            <a:ext cx="2037866" cy="759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20c8bd832fc_2_2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17384" y="2148021"/>
            <a:ext cx="1355970" cy="759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20c8bd832fc_2_2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625" y="2058525"/>
            <a:ext cx="7913675" cy="77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0c8bd832fc_2_264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피처 엔지니어링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17" name="Google Shape;817;g20c8bd832fc_2_2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g20c8bd832fc_2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0c8bd832fc_2_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18" y="1890170"/>
            <a:ext cx="17376477" cy="186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20c8bd832fc_2_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18" y="3759151"/>
            <a:ext cx="17376477" cy="556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20c8bd832fc_2_2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9261" y="9495184"/>
            <a:ext cx="638613" cy="50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20c8bd832fc_2_2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56125" y="3759150"/>
            <a:ext cx="1392525" cy="55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20c8bd832fc_2_2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10959" y="3731612"/>
            <a:ext cx="2754102" cy="5560482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0c8bd832fc_2_276"/>
          <p:cNvSpPr txBox="1"/>
          <p:nvPr/>
        </p:nvSpPr>
        <p:spPr>
          <a:xfrm>
            <a:off x="1215850" y="9469425"/>
            <a:ext cx="1635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age와 avg_glucose_level의 값의 범위를 맞춰주기 위해서 MinMaxScaler를 사용함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9" name="Google Shape;829;g20c8bd832fc_2_276"/>
          <p:cNvSpPr txBox="1"/>
          <p:nvPr/>
        </p:nvSpPr>
        <p:spPr>
          <a:xfrm>
            <a:off x="288180" y="136210"/>
            <a:ext cx="12853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피처 엔지니어링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30" name="Google Shape;830;g20c8bd832fc_2_2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140476" y="1129575"/>
            <a:ext cx="18126874" cy="1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g20c8bd832fc_2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20c8bd832fc_2_2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20c8bd832fc_2_2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1249" y="1987834"/>
            <a:ext cx="6869195" cy="79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g20c8bd832fc_2_2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966" y="3084009"/>
            <a:ext cx="17190279" cy="513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g20c8bd832fc_2_2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4966" y="8399312"/>
            <a:ext cx="17190279" cy="14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20c8bd832fc_2_288"/>
          <p:cNvSpPr txBox="1"/>
          <p:nvPr/>
        </p:nvSpPr>
        <p:spPr>
          <a:xfrm>
            <a:off x="288174" y="136200"/>
            <a:ext cx="1545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베이스 모델 학습 및 평가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41" name="Google Shape;841;g20c8bd832fc_2_2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g20c8bd832fc_2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20c8bd832fc_2_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25" y="2615899"/>
            <a:ext cx="10425851" cy="70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20c8bd832fc_2_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91825" y="2615899"/>
            <a:ext cx="6436750" cy="70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20c8bd832fc_2_296"/>
          <p:cNvSpPr txBox="1"/>
          <p:nvPr/>
        </p:nvSpPr>
        <p:spPr>
          <a:xfrm>
            <a:off x="2066000" y="1695488"/>
            <a:ext cx="7916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성능을 높이기 위해 모델 비교 진행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g20c8bd832fc_2_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8300" y="1619300"/>
            <a:ext cx="802050" cy="6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0c8bd832fc_2_296"/>
          <p:cNvSpPr txBox="1"/>
          <p:nvPr/>
        </p:nvSpPr>
        <p:spPr>
          <a:xfrm>
            <a:off x="288174" y="136200"/>
            <a:ext cx="1545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비교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2" name="Google Shape;852;g20c8bd832fc_2_2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g20c8bd832fc_2_2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13816387" y="4068738"/>
            <a:ext cx="1383575" cy="590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g20e22973a48_1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20e22973a48_1_81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XGB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0" name="Google Shape;860;g20e22973a48_1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g20e22973a48_1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485" y="3084874"/>
            <a:ext cx="17053042" cy="451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0e22973a48_1_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325" y="7819999"/>
            <a:ext cx="17053051" cy="16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20e22973a48_1_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4966" y="1781225"/>
            <a:ext cx="17190279" cy="10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0e22973a48_1_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27920" y="1939321"/>
            <a:ext cx="2761708" cy="7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20e22973a48_1_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26550" y="3693050"/>
            <a:ext cx="988675" cy="4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g20e22973a48_1_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10801650" y="4034925"/>
            <a:ext cx="1084950" cy="4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g20e22973a48_1_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96875" y="4369025"/>
            <a:ext cx="531050" cy="4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20e22973a48_1_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08825" y="4702250"/>
            <a:ext cx="757000" cy="5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g20c8bd832fc_2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g20c8bd832fc_2_315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XGB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g20c8bd832fc_2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20c8bd832fc_2_3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6781" y="1647468"/>
            <a:ext cx="15531842" cy="637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g20c8bd832fc_2_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6776" y="8335325"/>
            <a:ext cx="15510467" cy="15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g20f6cec3afe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" y="638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20f6cec3afe_1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30467" y="1493162"/>
            <a:ext cx="17790015" cy="135682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20f6cec3afe_1_7"/>
          <p:cNvSpPr txBox="1"/>
          <p:nvPr/>
        </p:nvSpPr>
        <p:spPr>
          <a:xfrm>
            <a:off x="468618" y="436053"/>
            <a:ext cx="15118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결과 ( 회귀&amp;분류 )</a:t>
            </a:r>
            <a:endParaRPr sz="1800">
              <a:solidFill>
                <a:srgbClr val="28115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85" name="Google Shape;885;g20f6cec3afe_1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4462" y="4114550"/>
            <a:ext cx="9322026" cy="38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20f6cec3afe_1_7"/>
          <p:cNvSpPr txBox="1"/>
          <p:nvPr/>
        </p:nvSpPr>
        <p:spPr>
          <a:xfrm>
            <a:off x="5817357" y="5598319"/>
            <a:ext cx="1571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회귀 : 최종 25위, 은메달 ( 2/21 Private 기준 )</a:t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분류 : 최종 8위, 금메달</a:t>
            </a:r>
            <a:endParaRPr sz="2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4958" y="4821223"/>
            <a:ext cx="1078322" cy="42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8823" y="5145879"/>
            <a:ext cx="834830" cy="146868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6"/>
          <p:cNvSpPr txBox="1"/>
          <p:nvPr/>
        </p:nvSpPr>
        <p:spPr>
          <a:xfrm>
            <a:off x="4081307" y="4975824"/>
            <a:ext cx="2097909" cy="470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키워드 입력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 txBox="1"/>
          <p:nvPr/>
        </p:nvSpPr>
        <p:spPr>
          <a:xfrm>
            <a:off x="4342020" y="5299681"/>
            <a:ext cx="1576483" cy="363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Keyword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6"/>
          <p:cNvSpPr txBox="1"/>
          <p:nvPr/>
        </p:nvSpPr>
        <p:spPr>
          <a:xfrm>
            <a:off x="7025826" y="6292143"/>
            <a:ext cx="2097909" cy="470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키워드 입력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6"/>
          <p:cNvSpPr txBox="1"/>
          <p:nvPr/>
        </p:nvSpPr>
        <p:spPr>
          <a:xfrm>
            <a:off x="7286539" y="6606656"/>
            <a:ext cx="1576483" cy="363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Keyword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6"/>
          <p:cNvSpPr txBox="1"/>
          <p:nvPr/>
        </p:nvSpPr>
        <p:spPr>
          <a:xfrm>
            <a:off x="12090769" y="6006458"/>
            <a:ext cx="2097909" cy="470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키워드 입력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16"/>
          <p:cNvSpPr txBox="1"/>
          <p:nvPr/>
        </p:nvSpPr>
        <p:spPr>
          <a:xfrm>
            <a:off x="12351481" y="6330315"/>
            <a:ext cx="1576483" cy="363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Keyword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6"/>
          <p:cNvSpPr txBox="1"/>
          <p:nvPr/>
        </p:nvSpPr>
        <p:spPr>
          <a:xfrm>
            <a:off x="12986918" y="4089996"/>
            <a:ext cx="1985913" cy="445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키워드 입력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1" name="Google Shape;90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87325" y="1"/>
            <a:ext cx="19862652" cy="102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6"/>
          <p:cNvSpPr txBox="1"/>
          <p:nvPr/>
        </p:nvSpPr>
        <p:spPr>
          <a:xfrm>
            <a:off x="3723299" y="4351769"/>
            <a:ext cx="1099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 &amp; A</a:t>
            </a:r>
            <a:endParaRPr sz="9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20"/>
          <p:cNvSpPr txBox="1"/>
          <p:nvPr/>
        </p:nvSpPr>
        <p:spPr>
          <a:xfrm>
            <a:off x="697679" y="3614132"/>
            <a:ext cx="12087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THANK YOU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9" name="Google Shape;9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3139" y="4704920"/>
            <a:ext cx="233992" cy="23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b6503abb17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b6503abb17_1_7"/>
          <p:cNvSpPr txBox="1"/>
          <p:nvPr/>
        </p:nvSpPr>
        <p:spPr>
          <a:xfrm>
            <a:off x="989324" y="1250495"/>
            <a:ext cx="786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SCHEDULE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b6503abb17_1_7"/>
          <p:cNvSpPr txBox="1"/>
          <p:nvPr/>
        </p:nvSpPr>
        <p:spPr>
          <a:xfrm>
            <a:off x="9683977" y="3990202"/>
            <a:ext cx="1026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2021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b6503abb17_1_7"/>
          <p:cNvSpPr txBox="1"/>
          <p:nvPr/>
        </p:nvSpPr>
        <p:spPr>
          <a:xfrm>
            <a:off x="11990604" y="4861104"/>
            <a:ext cx="2176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회귀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1b6503abb17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7629" y="556925"/>
            <a:ext cx="6679475" cy="90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115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1002295" y="3002314"/>
            <a:ext cx="16272723" cy="2064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회귀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002295" y="768427"/>
            <a:ext cx="30219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1708" y="2169721"/>
            <a:ext cx="246624" cy="24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c8bd832fc_0_10"/>
          <p:cNvSpPr txBox="1"/>
          <p:nvPr/>
        </p:nvSpPr>
        <p:spPr>
          <a:xfrm>
            <a:off x="288180" y="136210"/>
            <a:ext cx="19502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281153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파악 - original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" name="Google Shape;185;g20c8bd832fc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5175" y="1129250"/>
            <a:ext cx="18104200" cy="1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0c8bd832fc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925" y="1337650"/>
            <a:ext cx="13563951" cy="87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0c8bd832fc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0625" y="1313975"/>
            <a:ext cx="4112775" cy="876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2023-02-15T15:41:44Z</dcterms:created>
  <dc:creator>officegen</dc:creator>
</cp:coreProperties>
</file>